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</p:sldIdLst>
  <p:sldSz cx="12192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/Relationships>
</file>

<file path=ppt/charts/_rels/chart1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2.xlsx"/></Relationships>
</file>

<file path=ppt/charts/_rels/chart3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3.xlsx"/></Relationships>
</file>

<file path=ppt/charts/_rels/chart4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FY 2025</c:v>
                </c:pt>
              </c:strCache>
            </c:strRef>
          </c:tx>
          <c:spPr>
            <a:solidFill>
              <a:srgbClr val="3B82F6"/>
            </a:solidFill>
            <a:ln w="31750">
              <a:solidFill>
                <a:srgbClr val="3B82F6"/>
              </a:solidFill>
            </a:ln>
          </c:spPr>
          <c:cat>
            <c:strRef>
              <c:f>Sheet1!$A$2:$A$7</c:f>
              <c:strCache>
                <c:ptCount val="6"/>
                <c:pt idx="0">
                  <c:v>North America</c:v>
                </c:pt>
                <c:pt idx="1">
                  <c:v>Europe</c:v>
                </c:pt>
                <c:pt idx="2">
                  <c:v>Asia Pacific</c:v>
                </c:pt>
                <c:pt idx="3">
                  <c:v>Latin America</c:v>
                </c:pt>
                <c:pt idx="4">
                  <c:v>Middle East</c:v>
                </c:pt>
                <c:pt idx="5">
                  <c:v>Africa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320</c:v>
                </c:pt>
                <c:pt idx="1">
                  <c:v>210</c:v>
                </c:pt>
                <c:pt idx="2">
                  <c:v>180</c:v>
                </c:pt>
                <c:pt idx="3">
                  <c:v>95</c:v>
                </c:pt>
                <c:pt idx="4">
                  <c:v>65</c:v>
                </c:pt>
                <c:pt idx="5">
                  <c:v>45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FY 2026</c:v>
                </c:pt>
              </c:strCache>
            </c:strRef>
          </c:tx>
          <c:spPr>
            <a:solidFill>
              <a:srgbClr val="10B981"/>
            </a:solidFill>
            <a:ln w="31750">
              <a:solidFill>
                <a:srgbClr val="10B981"/>
              </a:solidFill>
            </a:ln>
          </c:spPr>
          <c:cat>
            <c:strRef>
              <c:f>Sheet1!$A$2:$A$7</c:f>
              <c:strCache>
                <c:ptCount val="6"/>
                <c:pt idx="0">
                  <c:v>North America</c:v>
                </c:pt>
                <c:pt idx="1">
                  <c:v>Europe</c:v>
                </c:pt>
                <c:pt idx="2">
                  <c:v>Asia Pacific</c:v>
                </c:pt>
                <c:pt idx="3">
                  <c:v>Latin America</c:v>
                </c:pt>
                <c:pt idx="4">
                  <c:v>Middle East</c:v>
                </c:pt>
                <c:pt idx="5">
                  <c:v>Africa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380</c:v>
                </c:pt>
                <c:pt idx="1">
                  <c:v>250</c:v>
                </c:pt>
                <c:pt idx="2">
                  <c:v>220</c:v>
                </c:pt>
                <c:pt idx="3">
                  <c:v>120</c:v>
                </c:pt>
                <c:pt idx="4">
                  <c:v>85</c:v>
                </c:pt>
                <c:pt idx="5">
                  <c:v>60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4748B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4748B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Revenue ($M)</c:v>
                </c:pt>
              </c:strCache>
            </c:strRef>
          </c:tx>
          <c:spPr>
            <a:solidFill>
              <a:srgbClr val="3B82F6"/>
            </a:solidFill>
            <a:ln w="31750">
              <a:solidFill>
                <a:srgbClr val="3B82F6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520</c:v>
                </c:pt>
                <c:pt idx="1">
                  <c:v>610</c:v>
                </c:pt>
                <c:pt idx="2">
                  <c:v>690</c:v>
                </c:pt>
                <c:pt idx="3">
                  <c:v>780</c:v>
                </c:pt>
                <c:pt idx="4">
                  <c:v>850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Profit ($M)</c:v>
                </c:pt>
              </c:strCache>
            </c:strRef>
          </c:tx>
          <c:spPr>
            <a:solidFill>
              <a:srgbClr val="10B981"/>
            </a:solidFill>
            <a:ln w="31750">
              <a:solidFill>
                <a:srgbClr val="10B981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78</c:v>
                </c:pt>
                <c:pt idx="1">
                  <c:v>95</c:v>
                </c:pt>
                <c:pt idx="2">
                  <c:v>110</c:v>
                </c:pt>
                <c:pt idx="3">
                  <c:v>135</c:v>
                </c:pt>
                <c:pt idx="4">
                  <c:v>157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Headcount</c:v>
                </c:pt>
              </c:strCache>
            </c:strRef>
          </c:tx>
          <c:spPr>
            <a:solidFill>
              <a:srgbClr val="EF4444"/>
            </a:solidFill>
            <a:ln w="31750">
              <a:solidFill>
                <a:srgbClr val="EF4444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1800</c:v>
                </c:pt>
                <c:pt idx="1">
                  <c:v>2000</c:v>
                </c:pt>
                <c:pt idx="2">
                  <c:v>2200</c:v>
                </c:pt>
                <c:pt idx="3">
                  <c:v>2350</c:v>
                </c:pt>
                <c:pt idx="4">
                  <c:v>2500</c:v>
                </c:pt>
              </c:numCache>
            </c:numRef>
          </c:val>
          <c:smooth val="0"/>
        </c:ser>
        <c:marker val="1"/>
        <c:smooth val="0"/>
        <c:axId val="2118791784"/>
        <c:axId val="2140495176"/>
      </c:lineChart>
      <c:catAx>
        <c:axId val="2118791784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4748B"/>
                </a:solidFill>
                <a:latin typeface="Inter"/>
              </a:defRPr>
            </a:pPr>
          </a:p>
        </c:txPr>
        <c:crossAx val="2140495176"/>
        <c:crosses val="autoZero"/>
        <c:auto val="1"/>
        <c:lblAlgn val="ctr"/>
        <c:lblOffset val="100"/>
        <c:noMultiLvlLbl val="0"/>
      </c:catAx>
      <c:valAx>
        <c:axId val="2140495176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4748B"/>
                </a:solidFill>
                <a:latin typeface="Inter"/>
              </a:defRPr>
            </a:pPr>
          </a:p>
        </c:txPr>
        <c:crossAx val="2118791784"/>
        <c:crosses val="autoZero"/>
      </c:valAx>
    </c:plotArea>
    <c:legend>
      <c:legendPos val="b"/>
      <c:layout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roundedCorners val="0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Share</c:v>
                </c:pt>
              </c:strCache>
            </c:strRef>
          </c:tx>
          <c:dPt>
            <c:idx val="0"/>
            <c:spPr>
              <a:solidFill>
                <a:srgbClr val="3B82F6"/>
              </a:solidFill>
            </c:spPr>
          </c:dPt>
          <c:dPt>
            <c:idx val="1"/>
            <c:spPr>
              <a:solidFill>
                <a:srgbClr val="10B981"/>
              </a:solidFill>
            </c:spPr>
          </c:dPt>
          <c:dPt>
            <c:idx val="2"/>
            <c:spPr>
              <a:solidFill>
                <a:srgbClr val="EF4444"/>
              </a:solidFill>
            </c:spPr>
          </c:dPt>
          <c:dPt>
            <c:idx val="3"/>
            <c:spPr>
              <a:solidFill>
                <a:srgbClr val="8B5CF6"/>
              </a:solidFill>
            </c:spPr>
          </c:dPt>
          <c:dPt>
            <c:idx val="4"/>
            <c:spPr>
              <a:solidFill>
                <a:srgbClr val="F59E0B"/>
              </a:solidFill>
            </c:spPr>
          </c:dPt>
          <c:cat>
            <c:strRef>
              <c:f>Sheet1!$A$2:$A$6</c:f>
              <c:strCache>
                <c:ptCount val="5"/>
                <c:pt idx="0">
                  <c:v>Enterprise</c:v>
                </c:pt>
                <c:pt idx="1">
                  <c:v>Mid-Market</c:v>
                </c:pt>
                <c:pt idx="2">
                  <c:v>SMB</c:v>
                </c:pt>
                <c:pt idx="3">
                  <c:v>Government</c:v>
                </c:pt>
                <c:pt idx="4">
                  <c:v>Partners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42</c:v>
                </c:pt>
                <c:pt idx="1">
                  <c:v>28</c:v>
                </c:pt>
                <c:pt idx="2">
                  <c:v>15</c:v>
                </c:pt>
                <c:pt idx="3">
                  <c:v>10</c:v>
                </c:pt>
                <c:pt idx="4">
                  <c:v>5</c:v>
                </c:pt>
              </c:numCache>
            </c:numRef>
          </c:val>
        </c:ser>
        <c:dLbls>
          <c:txPr>
            <a:bodyPr/>
            <a:lstStyle/>
            <a:p>
              <a:pPr>
                <a:defRPr sz="1000">
                  <a:solidFill>
                    <a:srgbClr val="64748B"/>
                  </a:solidFill>
                  <a:latin typeface="Inter"/>
                </a:defRPr>
              </a:pPr>
            </a:p>
          </c:txPr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r>
              <a:rPr sz="1200">
                <a:solidFill>
                  <a:srgbClr val="64748B"/>
                </a:solidFill>
                <a:latin typeface="Inter"/>
              </a:rPr>
              <a:t>Quarterly Revenue</a:t>
            </a:r>
          </a:p>
        </c:rich>
      </c:tx>
      <c:layout/>
      <c:overlay val="0"/>
    </c:title>
    <c:autoTitleDeleted val="0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2025</c:v>
                </c:pt>
              </c:strCache>
            </c:strRef>
          </c:tx>
          <c:spPr>
            <a:solidFill>
              <a:srgbClr val="3B82F6"/>
            </a:solidFill>
            <a:ln w="31750">
              <a:solidFill>
                <a:srgbClr val="3B82F6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180</c:v>
                </c:pt>
                <c:pt idx="1">
                  <c:v>200</c:v>
                </c:pt>
                <c:pt idx="2">
                  <c:v>195</c:v>
                </c:pt>
                <c:pt idx="3">
                  <c:v>210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2026</c:v>
                </c:pt>
              </c:strCache>
            </c:strRef>
          </c:tx>
          <c:spPr>
            <a:solidFill>
              <a:srgbClr val="10B981"/>
            </a:solidFill>
            <a:ln w="31750">
              <a:solidFill>
                <a:srgbClr val="10B981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210</c:v>
                </c:pt>
                <c:pt idx="1">
                  <c:v>230</c:v>
                </c:pt>
                <c:pt idx="2">
                  <c:v>225</c:v>
                </c:pt>
                <c:pt idx="3">
                  <c:v>250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4748B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4748B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1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2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3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4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B2A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Oval 2"/>
          <p:cNvSpPr/>
          <p:nvPr/>
        </p:nvSpPr>
        <p:spPr>
          <a:xfrm>
            <a:off x="8692000" y="-1100000"/>
            <a:ext cx="4000000" cy="4000000"/>
          </a:xfrm>
          <a:prstGeom prst="ellipse">
            <a:avLst/>
          </a:prstGeom>
          <a:solidFill>
            <a:srgbClr val="18254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Oval 3"/>
          <p:cNvSpPr/>
          <p:nvPr/>
        </p:nvSpPr>
        <p:spPr>
          <a:xfrm>
            <a:off x="11092000" y="1700000"/>
            <a:ext cx="1000000" cy="1000000"/>
          </a:xfrm>
          <a:prstGeom prst="ellipse">
            <a:avLst/>
          </a:prstGeom>
          <a:solidFill>
            <a:srgbClr val="16233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9192000" y="4358000"/>
            <a:ext cx="2800000" cy="120000"/>
          </a:xfrm>
          <a:prstGeom prst="rect">
            <a:avLst/>
          </a:prstGeom>
          <a:solidFill>
            <a:srgbClr val="17244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6" name="Connector 5"/>
          <p:cNvCxnSpPr/>
          <p:nvPr/>
        </p:nvCxnSpPr>
        <p:spPr>
          <a:xfrm>
            <a:off x="685800" y="3629000"/>
            <a:ext cx="30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685800" y="1800000"/>
            <a:ext cx="8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C8A951"/>
                </a:solidFill>
                <a:latin typeface="Inter"/>
              </a:rPr>
              <a:t>[COMPANY NAME]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85800" y="2200000"/>
            <a:ext cx="8500000" cy="9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400" b="1" i="0">
                <a:solidFill>
                  <a:srgbClr val="FFFFFF"/>
                </a:solidFill>
                <a:latin typeface="Inter"/>
              </a:rPr>
              <a:t>Presentation Title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5800" y="3100000"/>
            <a:ext cx="80000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0" i="0">
                <a:solidFill>
                  <a:srgbClr val="BABFC8"/>
                </a:solidFill>
                <a:latin typeface="Inter"/>
              </a:rPr>
              <a:t>Strategic Overview &amp; Key Initiatives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85800" y="3829000"/>
            <a:ext cx="4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D94A4"/>
                </a:solidFill>
                <a:latin typeface="Inter"/>
              </a:rPr>
              <a:t>February 2026  |  Confidential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505800" y="1700000"/>
            <a:ext cx="0" cy="2429000"/>
          </a:xfrm>
          <a:prstGeom prst="line">
            <a:avLst/>
          </a:prstGeom>
          <a:ln w="1905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KPI Dashboard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ounded Rectangle 3"/>
          <p:cNvSpPr/>
          <p:nvPr/>
        </p:nvSpPr>
        <p:spPr>
          <a:xfrm>
            <a:off x="713232" y="1499032"/>
            <a:ext cx="2555100" cy="4200000"/>
          </a:xfrm>
          <a:prstGeom prst="roundRect">
            <a:avLst>
              <a:gd name="adj" fmla="val 190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ounded Rectangle 4"/>
          <p:cNvSpPr/>
          <p:nvPr/>
        </p:nvSpPr>
        <p:spPr>
          <a:xfrm>
            <a:off x="685800" y="1471600"/>
            <a:ext cx="2555100" cy="4200000"/>
          </a:xfrm>
          <a:prstGeom prst="roundRect">
            <a:avLst>
              <a:gd name="adj" fmla="val 190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2555100" cy="50800"/>
          </a:xfrm>
          <a:prstGeom prst="rect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85800" y="1721600"/>
            <a:ext cx="23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64748B"/>
                </a:solidFill>
                <a:latin typeface="Inter"/>
              </a:rPr>
              <a:t>Revenue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2171600"/>
            <a:ext cx="24551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1B2A4A"/>
                </a:solidFill>
                <a:latin typeface="Inter"/>
              </a:rPr>
              <a:t>$850M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35800" y="28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0B981"/>
                </a:solidFill>
                <a:latin typeface="Inter"/>
              </a:rPr>
              <a:t>↑ +23%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835800" y="3371600"/>
            <a:ext cx="2255100" cy="100000"/>
          </a:xfrm>
          <a:prstGeom prst="roundRect">
            <a:avLst>
              <a:gd name="adj" fmla="val 2217"/>
            </a:avLst>
          </a:prstGeom>
          <a:solidFill>
            <a:srgbClr val="D7E6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835800" y="3371600"/>
            <a:ext cx="1916835" cy="100000"/>
          </a:xfrm>
          <a:prstGeom prst="roundRect">
            <a:avLst>
              <a:gd name="adj" fmla="val 2608"/>
            </a:avLst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785800" y="3521600"/>
            <a:ext cx="235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4748B"/>
                </a:solidFill>
                <a:latin typeface="Inter"/>
              </a:rPr>
              <a:t>85% of target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85800" y="5171600"/>
            <a:ext cx="235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4748B"/>
                </a:solidFill>
                <a:latin typeface="Inter"/>
              </a:rPr>
              <a:t>vs. previous quarter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3468332" y="1499032"/>
            <a:ext cx="2555100" cy="4200000"/>
          </a:xfrm>
          <a:prstGeom prst="roundRect">
            <a:avLst>
              <a:gd name="adj" fmla="val 190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3440900" y="1471600"/>
            <a:ext cx="2555100" cy="4200000"/>
          </a:xfrm>
          <a:prstGeom prst="roundRect">
            <a:avLst>
              <a:gd name="adj" fmla="val 190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ectangle 15"/>
          <p:cNvSpPr/>
          <p:nvPr/>
        </p:nvSpPr>
        <p:spPr>
          <a:xfrm>
            <a:off x="3440900" y="1471600"/>
            <a:ext cx="2555100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3540900" y="1721600"/>
            <a:ext cx="23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64748B"/>
                </a:solidFill>
                <a:latin typeface="Inter"/>
              </a:rPr>
              <a:t>Profit Margin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490900" y="2171600"/>
            <a:ext cx="24551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1B2A4A"/>
                </a:solidFill>
                <a:latin typeface="Inter"/>
              </a:rPr>
              <a:t>18.5%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490900" y="28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0B981"/>
                </a:solidFill>
                <a:latin typeface="Inter"/>
              </a:rPr>
              <a:t>↑ +2.1%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3590900" y="3371600"/>
            <a:ext cx="2255100" cy="100000"/>
          </a:xfrm>
          <a:prstGeom prst="roundRect">
            <a:avLst>
              <a:gd name="adj" fmla="val 2217"/>
            </a:avLst>
          </a:prstGeom>
          <a:solidFill>
            <a:srgbClr val="CFF1E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3590900" y="3371600"/>
            <a:ext cx="1623672" cy="100000"/>
          </a:xfrm>
          <a:prstGeom prst="roundRect">
            <a:avLst>
              <a:gd name="adj" fmla="val 3079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3540900" y="3521600"/>
            <a:ext cx="235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4748B"/>
                </a:solidFill>
                <a:latin typeface="Inter"/>
              </a:rPr>
              <a:t>72% of target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540900" y="5171600"/>
            <a:ext cx="235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4748B"/>
                </a:solidFill>
                <a:latin typeface="Inter"/>
              </a:rPr>
              <a:t>vs. previous quarter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6223432" y="1499032"/>
            <a:ext cx="2555100" cy="4200000"/>
          </a:xfrm>
          <a:prstGeom prst="roundRect">
            <a:avLst>
              <a:gd name="adj" fmla="val 190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ounded Rectangle 24"/>
          <p:cNvSpPr/>
          <p:nvPr/>
        </p:nvSpPr>
        <p:spPr>
          <a:xfrm>
            <a:off x="6196000" y="1471600"/>
            <a:ext cx="2555100" cy="4200000"/>
          </a:xfrm>
          <a:prstGeom prst="roundRect">
            <a:avLst>
              <a:gd name="adj" fmla="val 190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ectangle 25"/>
          <p:cNvSpPr/>
          <p:nvPr/>
        </p:nvSpPr>
        <p:spPr>
          <a:xfrm>
            <a:off x="6196000" y="1471600"/>
            <a:ext cx="2555100" cy="508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6296000" y="1721600"/>
            <a:ext cx="23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64748B"/>
                </a:solidFill>
                <a:latin typeface="Inter"/>
              </a:rPr>
              <a:t>Customer Churn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246000" y="2171600"/>
            <a:ext cx="24551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1B2A4A"/>
                </a:solidFill>
                <a:latin typeface="Inter"/>
              </a:rPr>
              <a:t>2.1%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6246000" y="28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EF4444"/>
                </a:solidFill>
                <a:latin typeface="Inter"/>
              </a:rPr>
              <a:t>↓ -0.8%</a:t>
            </a:r>
          </a:p>
        </p:txBody>
      </p:sp>
      <p:sp>
        <p:nvSpPr>
          <p:cNvPr id="30" name="Rounded Rectangle 29"/>
          <p:cNvSpPr/>
          <p:nvPr/>
        </p:nvSpPr>
        <p:spPr>
          <a:xfrm>
            <a:off x="6346000" y="3371600"/>
            <a:ext cx="2255100" cy="100000"/>
          </a:xfrm>
          <a:prstGeom prst="roundRect">
            <a:avLst>
              <a:gd name="adj" fmla="val 2217"/>
            </a:avLst>
          </a:prstGeom>
          <a:solidFill>
            <a:srgbClr val="FBD9D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ounded Rectangle 30"/>
          <p:cNvSpPr/>
          <p:nvPr/>
        </p:nvSpPr>
        <p:spPr>
          <a:xfrm>
            <a:off x="6346000" y="3371600"/>
            <a:ext cx="473571" cy="100000"/>
          </a:xfrm>
          <a:prstGeom prst="roundRect">
            <a:avLst>
              <a:gd name="adj" fmla="val 10000"/>
            </a:avLst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296000" y="3521600"/>
            <a:ext cx="235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4748B"/>
                </a:solidFill>
                <a:latin typeface="Inter"/>
              </a:rPr>
              <a:t>21% of target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296000" y="5171600"/>
            <a:ext cx="235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4748B"/>
                </a:solidFill>
                <a:latin typeface="Inter"/>
              </a:rPr>
              <a:t>vs. previous quarter</a:t>
            </a:r>
          </a:p>
        </p:txBody>
      </p:sp>
      <p:sp>
        <p:nvSpPr>
          <p:cNvPr id="34" name="Rounded Rectangle 33"/>
          <p:cNvSpPr/>
          <p:nvPr/>
        </p:nvSpPr>
        <p:spPr>
          <a:xfrm>
            <a:off x="8978532" y="1499032"/>
            <a:ext cx="2555100" cy="4200000"/>
          </a:xfrm>
          <a:prstGeom prst="roundRect">
            <a:avLst>
              <a:gd name="adj" fmla="val 190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Rounded Rectangle 34"/>
          <p:cNvSpPr/>
          <p:nvPr/>
        </p:nvSpPr>
        <p:spPr>
          <a:xfrm>
            <a:off x="8951100" y="1471600"/>
            <a:ext cx="2555100" cy="4200000"/>
          </a:xfrm>
          <a:prstGeom prst="roundRect">
            <a:avLst>
              <a:gd name="adj" fmla="val 190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ectangle 35"/>
          <p:cNvSpPr/>
          <p:nvPr/>
        </p:nvSpPr>
        <p:spPr>
          <a:xfrm>
            <a:off x="8951100" y="1471600"/>
            <a:ext cx="2555100" cy="5080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9051100" y="1721600"/>
            <a:ext cx="23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64748B"/>
                </a:solidFill>
                <a:latin typeface="Inter"/>
              </a:rPr>
              <a:t>NPS Score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9001100" y="2171600"/>
            <a:ext cx="24551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1B2A4A"/>
                </a:solidFill>
                <a:latin typeface="Inter"/>
              </a:rPr>
              <a:t>72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9001100" y="28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0B981"/>
                </a:solidFill>
                <a:latin typeface="Inter"/>
              </a:rPr>
              <a:t>↑ +5pts</a:t>
            </a:r>
          </a:p>
        </p:txBody>
      </p:sp>
      <p:sp>
        <p:nvSpPr>
          <p:cNvPr id="40" name="Rounded Rectangle 39"/>
          <p:cNvSpPr/>
          <p:nvPr/>
        </p:nvSpPr>
        <p:spPr>
          <a:xfrm>
            <a:off x="9101100" y="3371600"/>
            <a:ext cx="2255100" cy="100000"/>
          </a:xfrm>
          <a:prstGeom prst="roundRect">
            <a:avLst>
              <a:gd name="adj" fmla="val 2217"/>
            </a:avLst>
          </a:prstGeom>
          <a:solidFill>
            <a:srgbClr val="E7DE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Rounded Rectangle 40"/>
          <p:cNvSpPr/>
          <p:nvPr/>
        </p:nvSpPr>
        <p:spPr>
          <a:xfrm>
            <a:off x="9101100" y="3371600"/>
            <a:ext cx="1623672" cy="100000"/>
          </a:xfrm>
          <a:prstGeom prst="roundRect">
            <a:avLst>
              <a:gd name="adj" fmla="val 3079"/>
            </a:avLst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9051100" y="3521600"/>
            <a:ext cx="235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4748B"/>
                </a:solidFill>
                <a:latin typeface="Inter"/>
              </a:rPr>
              <a:t>72% of target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9051100" y="5171600"/>
            <a:ext cx="235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4748B"/>
                </a:solidFill>
                <a:latin typeface="Inter"/>
              </a:rPr>
              <a:t>vs. previous quarter</a:t>
            </a:r>
          </a:p>
        </p:txBody>
      </p:sp>
      <p:sp>
        <p:nvSpPr>
          <p:cNvPr id="44" name="Rectangle 4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TextBox 4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SWOT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471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DBF4E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5335200" cy="6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85800" y="1621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0B981"/>
                </a:solidFill>
                <a:latin typeface="Inter"/>
              </a:rPr>
              <a:t>Strengths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85800" y="2021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10B981"/>
              </a:buClr>
            </a:pPr>
            <a:r>
              <a:rPr sz="1300">
                <a:solidFill>
                  <a:srgbClr val="1B2A4A"/>
                </a:solidFill>
                <a:latin typeface="Inter"/>
              </a:rPr>
              <a:t>Strong brand recognition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10B981"/>
              </a:buClr>
            </a:pPr>
            <a:r>
              <a:rPr sz="1300">
                <a:solidFill>
                  <a:srgbClr val="1B2A4A"/>
                </a:solidFill>
                <a:latin typeface="Inter"/>
              </a:rPr>
              <a:t>Experienced leadership team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10B981"/>
              </a:buClr>
            </a:pPr>
            <a:r>
              <a:rPr sz="1300">
                <a:solidFill>
                  <a:srgbClr val="1B2A4A"/>
                </a:solidFill>
                <a:latin typeface="Inter"/>
              </a:rPr>
              <a:t>Robust financial position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171000" y="1471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FCE2E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171000" y="1471600"/>
            <a:ext cx="5335200" cy="6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371000" y="1621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EF4444"/>
                </a:solidFill>
                <a:latin typeface="Inter"/>
              </a:rPr>
              <a:t>Weaknesses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371000" y="2021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F4444"/>
              </a:buClr>
            </a:pPr>
            <a:r>
              <a:rPr sz="1300">
                <a:solidFill>
                  <a:srgbClr val="1B2A4A"/>
                </a:solidFill>
                <a:latin typeface="Inter"/>
              </a:rPr>
              <a:t>Limited geographic reach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F4444"/>
              </a:buClr>
            </a:pPr>
            <a:r>
              <a:rPr sz="1300">
                <a:solidFill>
                  <a:srgbClr val="1B2A4A"/>
                </a:solidFill>
                <a:latin typeface="Inter"/>
              </a:rPr>
              <a:t>Legacy technology stack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F4444"/>
              </a:buClr>
            </a:pPr>
            <a:r>
              <a:rPr sz="1300">
                <a:solidFill>
                  <a:srgbClr val="1B2A4A"/>
                </a:solidFill>
                <a:latin typeface="Inter"/>
              </a:rPr>
              <a:t>High employee turnover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685800" y="3696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E1EC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685800" y="3696600"/>
            <a:ext cx="5335200" cy="60000"/>
          </a:xfrm>
          <a:prstGeom prst="rect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85800" y="3846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3B82F6"/>
                </a:solidFill>
                <a:latin typeface="Inter"/>
              </a:rPr>
              <a:t>Opportunities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85800" y="4246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3B82F6"/>
              </a:buClr>
            </a:pPr>
            <a:r>
              <a:rPr sz="1300">
                <a:solidFill>
                  <a:srgbClr val="1B2A4A"/>
                </a:solidFill>
                <a:latin typeface="Inter"/>
              </a:rPr>
              <a:t>Emerging market expansion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3B82F6"/>
              </a:buClr>
            </a:pPr>
            <a:r>
              <a:rPr sz="1300">
                <a:solidFill>
                  <a:srgbClr val="1B2A4A"/>
                </a:solidFill>
                <a:latin typeface="Inter"/>
              </a:rPr>
              <a:t>Strategic acquisitions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3B82F6"/>
              </a:buClr>
            </a:pPr>
            <a:r>
              <a:rPr sz="1300">
                <a:solidFill>
                  <a:srgbClr val="1B2A4A"/>
                </a:solidFill>
                <a:latin typeface="Inter"/>
              </a:rPr>
              <a:t>Digital transformation demand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6171000" y="3696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F6F2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6171000" y="3696600"/>
            <a:ext cx="5335200" cy="60000"/>
          </a:xfrm>
          <a:prstGeom prst="rect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371000" y="3846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C8A951"/>
                </a:solidFill>
                <a:latin typeface="Inter"/>
              </a:rPr>
              <a:t>Threats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371000" y="4246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C8A951"/>
              </a:buClr>
            </a:pPr>
            <a:r>
              <a:rPr sz="1300">
                <a:solidFill>
                  <a:srgbClr val="1B2A4A"/>
                </a:solidFill>
                <a:latin typeface="Inter"/>
              </a:rPr>
              <a:t>Increasing competition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C8A951"/>
              </a:buClr>
            </a:pPr>
            <a:r>
              <a:rPr sz="1300">
                <a:solidFill>
                  <a:srgbClr val="1B2A4A"/>
                </a:solidFill>
                <a:latin typeface="Inter"/>
              </a:rPr>
              <a:t>Regulatory changes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C8A951"/>
              </a:buClr>
            </a:pPr>
            <a:r>
              <a:rPr sz="1300">
                <a:solidFill>
                  <a:srgbClr val="1B2A4A"/>
                </a:solidFill>
                <a:latin typeface="Inter"/>
              </a:rPr>
              <a:t>Economic uncertainty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Strategic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1135800" y="1471600"/>
            <a:ext cx="5125200" cy="2229600"/>
          </a:xfrm>
          <a:prstGeom prst="roundRect">
            <a:avLst>
              <a:gd name="adj" fmla="val 1170"/>
            </a:avLst>
          </a:prstGeom>
          <a:solidFill>
            <a:srgbClr val="DBE8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1135800" y="1471600"/>
            <a:ext cx="5125200" cy="55000"/>
          </a:xfrm>
          <a:prstGeom prst="rect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1285800" y="1591600"/>
            <a:ext cx="4825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3B82F6"/>
                </a:solidFill>
                <a:latin typeface="Inter"/>
              </a:rPr>
              <a:t>Quick Wins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285800" y="1971600"/>
            <a:ext cx="4825200" cy="1579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B2A4A"/>
                </a:solidFill>
                <a:latin typeface="Inter"/>
              </a:rPr>
              <a:t>High impact, low effort — prioritize these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381000" y="1471600"/>
            <a:ext cx="5125200" cy="2229600"/>
          </a:xfrm>
          <a:prstGeom prst="roundRect">
            <a:avLst>
              <a:gd name="adj" fmla="val 1170"/>
            </a:avLst>
          </a:prstGeom>
          <a:solidFill>
            <a:srgbClr val="D3F2E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381000" y="1471600"/>
            <a:ext cx="5125200" cy="55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531000" y="1591600"/>
            <a:ext cx="4825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10B981"/>
                </a:solidFill>
                <a:latin typeface="Inter"/>
              </a:rPr>
              <a:t>Major Projects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531000" y="1971600"/>
            <a:ext cx="4825200" cy="1579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B2A4A"/>
                </a:solidFill>
                <a:latin typeface="Inter"/>
              </a:rPr>
              <a:t>High impact, high effort — plan carefully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1135800" y="3821200"/>
            <a:ext cx="5125200" cy="2229600"/>
          </a:xfrm>
          <a:prstGeom prst="roundRect">
            <a:avLst>
              <a:gd name="adj" fmla="val 1170"/>
            </a:avLst>
          </a:prstGeom>
          <a:solidFill>
            <a:srgbClr val="FCDDD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1135800" y="3821200"/>
            <a:ext cx="5125200" cy="55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1285800" y="3941200"/>
            <a:ext cx="4825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EF4444"/>
                </a:solidFill>
                <a:latin typeface="Inter"/>
              </a:rPr>
              <a:t>Fill-Ins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285800" y="4321200"/>
            <a:ext cx="4825200" cy="1579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B2A4A"/>
                </a:solidFill>
                <a:latin typeface="Inter"/>
              </a:rPr>
              <a:t>Low impact, low effort — delegate or automate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6381000" y="3821200"/>
            <a:ext cx="5125200" cy="2229600"/>
          </a:xfrm>
          <a:prstGeom prst="roundRect">
            <a:avLst>
              <a:gd name="adj" fmla="val 1170"/>
            </a:avLst>
          </a:prstGeom>
          <a:solidFill>
            <a:srgbClr val="EAE1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6381000" y="3821200"/>
            <a:ext cx="5125200" cy="5500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531000" y="3941200"/>
            <a:ext cx="4825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8B5CF6"/>
                </a:solidFill>
                <a:latin typeface="Inter"/>
              </a:rPr>
              <a:t>Thankless Tasks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531000" y="4321200"/>
            <a:ext cx="4825200" cy="1579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B2A4A"/>
                </a:solidFill>
                <a:latin typeface="Inter"/>
              </a:rPr>
              <a:t>Low impact, high effort — reconsider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85800" y="3561200"/>
            <a:ext cx="37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64748B"/>
                </a:solidFill>
                <a:latin typeface="Inter"/>
              </a:rPr>
              <a:t>Effort</a:t>
            </a:r>
          </a:p>
        </p:txBody>
      </p:sp>
      <p:cxnSp>
        <p:nvCxnSpPr>
          <p:cNvPr id="22" name="Connector 21"/>
          <p:cNvCxnSpPr/>
          <p:nvPr/>
        </p:nvCxnSpPr>
        <p:spPr>
          <a:xfrm flipV="1">
            <a:off x="1015800" y="1471600"/>
            <a:ext cx="0" cy="4579200"/>
          </a:xfrm>
          <a:prstGeom prst="line">
            <a:avLst/>
          </a:prstGeom>
          <a:ln w="12700">
            <a:solidFill>
              <a:srgbClr val="64748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1135800" y="6110800"/>
            <a:ext cx="1037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64748B"/>
                </a:solidFill>
                <a:latin typeface="Inter"/>
              </a:rPr>
              <a:t>Impact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1135800" y="6090800"/>
            <a:ext cx="10370400" cy="0"/>
          </a:xfrm>
          <a:prstGeom prst="line">
            <a:avLst/>
          </a:prstGeom>
          <a:ln w="12700">
            <a:solidFill>
              <a:srgbClr val="64748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ectangle 2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12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Synergy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4696000" y="1924200"/>
            <a:ext cx="2800000" cy="2800000"/>
          </a:xfrm>
          <a:prstGeom prst="ellipse">
            <a:avLst/>
          </a:prstGeom>
          <a:solidFill>
            <a:srgbClr val="C8A951">
              <a:alpha val="5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5396000" y="2708400"/>
            <a:ext cx="16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B2A4A"/>
                </a:solidFill>
                <a:latin typeface="Inter"/>
              </a:rPr>
              <a:t>Innovation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296000" y="3008400"/>
            <a:ext cx="18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A3A9B6"/>
                </a:solidFill>
                <a:latin typeface="Inter"/>
              </a:rPr>
              <a:t>Cutting-edge technology and R&amp;D</a:t>
            </a:r>
          </a:p>
        </p:txBody>
      </p:sp>
      <p:sp>
        <p:nvSpPr>
          <p:cNvPr id="8" name="Oval 7"/>
          <p:cNvSpPr/>
          <p:nvPr/>
        </p:nvSpPr>
        <p:spPr>
          <a:xfrm>
            <a:off x="3982000" y="2848200"/>
            <a:ext cx="2800000" cy="2800000"/>
          </a:xfrm>
          <a:prstGeom prst="ellipse">
            <a:avLst/>
          </a:prstGeom>
          <a:solidFill>
            <a:srgbClr val="3B82F6">
              <a:alpha val="5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4039400" y="4464000"/>
            <a:ext cx="16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B2A4A"/>
                </a:solidFill>
                <a:latin typeface="Inter"/>
              </a:rPr>
              <a:t>Experience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939400" y="4764000"/>
            <a:ext cx="18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A3A9B6"/>
                </a:solidFill>
                <a:latin typeface="Inter"/>
              </a:rPr>
              <a:t>Deep industry expertise and talent</a:t>
            </a:r>
          </a:p>
        </p:txBody>
      </p:sp>
      <p:sp>
        <p:nvSpPr>
          <p:cNvPr id="11" name="Oval 10"/>
          <p:cNvSpPr/>
          <p:nvPr/>
        </p:nvSpPr>
        <p:spPr>
          <a:xfrm>
            <a:off x="5410000" y="2848200"/>
            <a:ext cx="2800000" cy="2800000"/>
          </a:xfrm>
          <a:prstGeom prst="ellipse">
            <a:avLst/>
          </a:prstGeom>
          <a:solidFill>
            <a:srgbClr val="10B981">
              <a:alpha val="5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752600" y="4464000"/>
            <a:ext cx="16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B2A4A"/>
                </a:solidFill>
                <a:latin typeface="Inter"/>
              </a:rPr>
              <a:t>Trust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652600" y="4764000"/>
            <a:ext cx="18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A3A9B6"/>
                </a:solidFill>
                <a:latin typeface="Inter"/>
              </a:rPr>
              <a:t>Proven track record with clients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996000" y="3606200"/>
            <a:ext cx="220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1B2A4A"/>
                </a:solidFill>
                <a:latin typeface="Inter"/>
              </a:rPr>
              <a:t>Our Competitive Advantage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13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B2A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692000" y="500000"/>
            <a:ext cx="4000000" cy="3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8000" b="1" i="0">
                <a:solidFill>
                  <a:srgbClr val="182542"/>
                </a:solidFill>
                <a:latin typeface="Inter"/>
              </a:rPr>
              <a:t>03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3029000"/>
            <a:ext cx="2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85800" y="3179000"/>
            <a:ext cx="3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C8A951"/>
                </a:solidFill>
                <a:latin typeface="Inter"/>
              </a:rPr>
              <a:t>Section 03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3529000"/>
            <a:ext cx="80000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000" b="1" i="0">
                <a:solidFill>
                  <a:srgbClr val="FFFFFF"/>
                </a:solidFill>
                <a:latin typeface="Inter"/>
              </a:rPr>
              <a:t>Process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4329000"/>
            <a:ext cx="8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0" i="0">
                <a:solidFill>
                  <a:srgbClr val="A3A9B6"/>
                </a:solidFill>
                <a:latin typeface="Inter"/>
              </a:rPr>
              <a:t>How we plan and execute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521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D94A4"/>
                </a:solidFill>
                <a:latin typeface="Inter"/>
              </a:rPr>
              <a:t>[Company Name]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D94A4"/>
                </a:solidFill>
                <a:latin typeface="Inter"/>
              </a:rPr>
              <a:t>14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Our Process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Chevron 3"/>
          <p:cNvSpPr/>
          <p:nvPr/>
        </p:nvSpPr>
        <p:spPr>
          <a:xfrm>
            <a:off x="685800" y="2171600"/>
            <a:ext cx="2260080" cy="1200000"/>
          </a:xfrm>
          <a:prstGeom prst="chevron">
            <a:avLst/>
          </a:prstGeom>
          <a:solidFill>
            <a:srgbClr val="BABFC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400" b="1">
                <a:solidFill>
                  <a:srgbClr val="1B2A4A"/>
                </a:solidFill>
                <a:latin typeface="Inter"/>
              </a:rPr>
              <a:t>Discovery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250820" y="1821600"/>
            <a:ext cx="113004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C8A951"/>
                </a:solidFill>
                <a:latin typeface="Inter"/>
              </a:rPr>
              <a:t>Step 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5800" y="3571600"/>
            <a:ext cx="2160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4748B"/>
                </a:solidFill>
                <a:latin typeface="Inter"/>
              </a:rPr>
              <a:t>Research &amp; analysis</a:t>
            </a:r>
          </a:p>
        </p:txBody>
      </p:sp>
      <p:sp>
        <p:nvSpPr>
          <p:cNvPr id="7" name="Chevron 6"/>
          <p:cNvSpPr/>
          <p:nvPr/>
        </p:nvSpPr>
        <p:spPr>
          <a:xfrm>
            <a:off x="2825880" y="2171600"/>
            <a:ext cx="2260080" cy="1200000"/>
          </a:xfrm>
          <a:prstGeom prst="chevron">
            <a:avLst/>
          </a:prstGeom>
          <a:solidFill>
            <a:srgbClr val="9299A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400" b="1">
                <a:solidFill>
                  <a:srgbClr val="1B2A4A"/>
                </a:solidFill>
                <a:latin typeface="Inter"/>
              </a:rPr>
              <a:t>Strategy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390900" y="1821600"/>
            <a:ext cx="113004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C8A951"/>
                </a:solidFill>
                <a:latin typeface="Inter"/>
              </a:rPr>
              <a:t>Step 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875880" y="3571600"/>
            <a:ext cx="2160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4748B"/>
                </a:solidFill>
                <a:latin typeface="Inter"/>
              </a:rPr>
              <a:t>Planning &amp; design</a:t>
            </a:r>
          </a:p>
        </p:txBody>
      </p:sp>
      <p:sp>
        <p:nvSpPr>
          <p:cNvPr id="10" name="Chevron 9"/>
          <p:cNvSpPr/>
          <p:nvPr/>
        </p:nvSpPr>
        <p:spPr>
          <a:xfrm>
            <a:off x="4965960" y="2171600"/>
            <a:ext cx="2260080" cy="1200000"/>
          </a:xfrm>
          <a:prstGeom prst="chevron">
            <a:avLst/>
          </a:prstGeom>
          <a:solidFill>
            <a:srgbClr val="6A748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400" b="1">
                <a:solidFill>
                  <a:srgbClr val="FFFFFF"/>
                </a:solidFill>
                <a:latin typeface="Inter"/>
              </a:rPr>
              <a:t>Develop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530980" y="1821600"/>
            <a:ext cx="113004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C8A951"/>
                </a:solidFill>
                <a:latin typeface="Inter"/>
              </a:rPr>
              <a:t>Step 3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015960" y="3571600"/>
            <a:ext cx="2160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4748B"/>
                </a:solidFill>
                <a:latin typeface="Inter"/>
              </a:rPr>
              <a:t>Build &amp; iterate</a:t>
            </a:r>
          </a:p>
        </p:txBody>
      </p:sp>
      <p:sp>
        <p:nvSpPr>
          <p:cNvPr id="13" name="Chevron 12"/>
          <p:cNvSpPr/>
          <p:nvPr/>
        </p:nvSpPr>
        <p:spPr>
          <a:xfrm>
            <a:off x="7106040" y="2171600"/>
            <a:ext cx="2260080" cy="1200000"/>
          </a:xfrm>
          <a:prstGeom prst="chevron">
            <a:avLst/>
          </a:prstGeom>
          <a:solidFill>
            <a:srgbClr val="424F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400" b="1">
                <a:solidFill>
                  <a:srgbClr val="FFFFFF"/>
                </a:solidFill>
                <a:latin typeface="Inter"/>
              </a:rPr>
              <a:t>Deploy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671060" y="1821600"/>
            <a:ext cx="113004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C8A951"/>
                </a:solidFill>
                <a:latin typeface="Inter"/>
              </a:rPr>
              <a:t>Step 4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156040" y="3571600"/>
            <a:ext cx="2160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4748B"/>
                </a:solidFill>
                <a:latin typeface="Inter"/>
              </a:rPr>
              <a:t>Launch &amp; integrate</a:t>
            </a:r>
          </a:p>
        </p:txBody>
      </p:sp>
      <p:sp>
        <p:nvSpPr>
          <p:cNvPr id="16" name="Chevron 15"/>
          <p:cNvSpPr/>
          <p:nvPr/>
        </p:nvSpPr>
        <p:spPr>
          <a:xfrm>
            <a:off x="9246120" y="2171600"/>
            <a:ext cx="2260080" cy="1200000"/>
          </a:xfrm>
          <a:prstGeom prst="chevron">
            <a:avLst/>
          </a:prstGeom>
          <a:solidFill>
            <a:srgbClr val="1B2A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400" b="1">
                <a:solidFill>
                  <a:srgbClr val="FFFFFF"/>
                </a:solidFill>
                <a:latin typeface="Inter"/>
              </a:rPr>
              <a:t>Optimize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811140" y="1821600"/>
            <a:ext cx="113004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C8A951"/>
                </a:solidFill>
                <a:latin typeface="Inter"/>
              </a:rPr>
              <a:t>Step 5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9296120" y="3571600"/>
            <a:ext cx="2160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4748B"/>
                </a:solidFill>
                <a:latin typeface="Inter"/>
              </a:rPr>
              <a:t>Measure &amp; improve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15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Continuous Improvement Cycle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096000" y="1571600"/>
            <a:ext cx="2000000" cy="2000000"/>
          </a:xfrm>
          <a:prstGeom prst="line">
            <a:avLst/>
          </a:prstGeom>
          <a:ln w="19050">
            <a:solidFill>
              <a:srgbClr val="64748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 flipH="1">
            <a:off x="6096000" y="3571600"/>
            <a:ext cx="2000000" cy="2000000"/>
          </a:xfrm>
          <a:prstGeom prst="line">
            <a:avLst/>
          </a:prstGeom>
          <a:ln w="19050">
            <a:solidFill>
              <a:srgbClr val="64748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 flipH="1" flipV="1">
            <a:off x="4096000" y="3571600"/>
            <a:ext cx="2000000" cy="2000000"/>
          </a:xfrm>
          <a:prstGeom prst="line">
            <a:avLst/>
          </a:prstGeom>
          <a:ln w="19050">
            <a:solidFill>
              <a:srgbClr val="64748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 flipV="1">
            <a:off x="4096000" y="1571600"/>
            <a:ext cx="2000000" cy="2000000"/>
          </a:xfrm>
          <a:prstGeom prst="line">
            <a:avLst/>
          </a:prstGeom>
          <a:ln w="19050">
            <a:solidFill>
              <a:srgbClr val="64748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5796000" y="3271600"/>
            <a:ext cx="600000" cy="6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5796000" y="32716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Core
Process</a:t>
            </a:r>
          </a:p>
        </p:txBody>
      </p:sp>
      <p:sp>
        <p:nvSpPr>
          <p:cNvPr id="11" name="Oval 10"/>
          <p:cNvSpPr/>
          <p:nvPr/>
        </p:nvSpPr>
        <p:spPr>
          <a:xfrm>
            <a:off x="5716000" y="1191600"/>
            <a:ext cx="760000" cy="760000"/>
          </a:xfrm>
          <a:prstGeom prst="ellipse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5716000" y="1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Plan</a:t>
            </a:r>
          </a:p>
        </p:txBody>
      </p:sp>
      <p:sp>
        <p:nvSpPr>
          <p:cNvPr id="13" name="Oval 12"/>
          <p:cNvSpPr/>
          <p:nvPr/>
        </p:nvSpPr>
        <p:spPr>
          <a:xfrm>
            <a:off x="7716000" y="3191600"/>
            <a:ext cx="760000" cy="76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Execute</a:t>
            </a:r>
          </a:p>
        </p:txBody>
      </p:sp>
      <p:sp>
        <p:nvSpPr>
          <p:cNvPr id="15" name="Oval 14"/>
          <p:cNvSpPr/>
          <p:nvPr/>
        </p:nvSpPr>
        <p:spPr>
          <a:xfrm>
            <a:off x="5716000" y="5191600"/>
            <a:ext cx="760000" cy="7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5716000" y="5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Review</a:t>
            </a:r>
          </a:p>
        </p:txBody>
      </p:sp>
      <p:sp>
        <p:nvSpPr>
          <p:cNvPr id="17" name="Oval 16"/>
          <p:cNvSpPr/>
          <p:nvPr/>
        </p:nvSpPr>
        <p:spPr>
          <a:xfrm>
            <a:off x="3716000" y="3191600"/>
            <a:ext cx="760000" cy="760000"/>
          </a:xfrm>
          <a:prstGeom prst="ellipse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3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Improve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16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Strategic Roadmap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885800" y="3371600"/>
            <a:ext cx="10420400" cy="0"/>
          </a:xfrm>
          <a:prstGeom prst="line">
            <a:avLst/>
          </a:prstGeom>
          <a:ln w="31750">
            <a:solidFill>
              <a:srgbClr val="1B2A4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785800" y="3271600"/>
            <a:ext cx="200000" cy="2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6" name="Connector 5"/>
          <p:cNvCxnSpPr/>
          <p:nvPr/>
        </p:nvCxnSpPr>
        <p:spPr>
          <a:xfrm>
            <a:off x="885800" y="3121600"/>
            <a:ext cx="0" cy="150000"/>
          </a:xfrm>
          <a:prstGeom prst="line">
            <a:avLst/>
          </a:prstGeom>
          <a:ln w="127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ounded Rectangle 6"/>
          <p:cNvSpPr/>
          <p:nvPr/>
        </p:nvSpPr>
        <p:spPr>
          <a:xfrm>
            <a:off x="13232" y="1949032"/>
            <a:ext cx="1800000" cy="1200000"/>
          </a:xfrm>
          <a:prstGeom prst="roundRect">
            <a:avLst>
              <a:gd name="adj" fmla="val 444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-14200" y="1921600"/>
            <a:ext cx="1800000" cy="1200000"/>
          </a:xfrm>
          <a:prstGeom prst="roundRect">
            <a:avLst>
              <a:gd name="adj" fmla="val 444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ectangle 8"/>
          <p:cNvSpPr/>
          <p:nvPr/>
        </p:nvSpPr>
        <p:spPr>
          <a:xfrm>
            <a:off x="-14200" y="1921600"/>
            <a:ext cx="1800000" cy="50800"/>
          </a:xfrm>
          <a:prstGeom prst="rect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35800" y="2001600"/>
            <a:ext cx="17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C8A951"/>
                </a:solidFill>
                <a:latin typeface="Inter"/>
              </a:rPr>
              <a:t>Q1 2026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5800" y="2271600"/>
            <a:ext cx="17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B2A4A"/>
                </a:solidFill>
                <a:latin typeface="Inter"/>
              </a:rPr>
              <a:t>Foundation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5800" y="2621600"/>
            <a:ext cx="1700000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4748B"/>
                </a:solidFill>
                <a:latin typeface="Inter"/>
              </a:rPr>
              <a:t>Core platform launch
and team expansion</a:t>
            </a:r>
          </a:p>
        </p:txBody>
      </p:sp>
      <p:sp>
        <p:nvSpPr>
          <p:cNvPr id="13" name="Oval 12"/>
          <p:cNvSpPr/>
          <p:nvPr/>
        </p:nvSpPr>
        <p:spPr>
          <a:xfrm>
            <a:off x="3390900" y="3271600"/>
            <a:ext cx="200000" cy="2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14" name="Connector 13"/>
          <p:cNvCxnSpPr/>
          <p:nvPr/>
        </p:nvCxnSpPr>
        <p:spPr>
          <a:xfrm>
            <a:off x="3490900" y="3471600"/>
            <a:ext cx="0" cy="150000"/>
          </a:xfrm>
          <a:prstGeom prst="line">
            <a:avLst/>
          </a:prstGeom>
          <a:ln w="127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/>
          <p:cNvSpPr/>
          <p:nvPr/>
        </p:nvSpPr>
        <p:spPr>
          <a:xfrm>
            <a:off x="2618332" y="3649032"/>
            <a:ext cx="1800000" cy="1200000"/>
          </a:xfrm>
          <a:prstGeom prst="roundRect">
            <a:avLst>
              <a:gd name="adj" fmla="val 444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ounded Rectangle 15"/>
          <p:cNvSpPr/>
          <p:nvPr/>
        </p:nvSpPr>
        <p:spPr>
          <a:xfrm>
            <a:off x="2590900" y="3621600"/>
            <a:ext cx="1800000" cy="1200000"/>
          </a:xfrm>
          <a:prstGeom prst="roundRect">
            <a:avLst>
              <a:gd name="adj" fmla="val 444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ectangle 16"/>
          <p:cNvSpPr/>
          <p:nvPr/>
        </p:nvSpPr>
        <p:spPr>
          <a:xfrm>
            <a:off x="2590900" y="3621600"/>
            <a:ext cx="1800000" cy="50800"/>
          </a:xfrm>
          <a:prstGeom prst="rect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2640900" y="3701600"/>
            <a:ext cx="17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C8A951"/>
                </a:solidFill>
                <a:latin typeface="Inter"/>
              </a:rPr>
              <a:t>Q2 2026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640900" y="3971600"/>
            <a:ext cx="17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B2A4A"/>
                </a:solidFill>
                <a:latin typeface="Inter"/>
              </a:rPr>
              <a:t>Growth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640900" y="4321600"/>
            <a:ext cx="1700000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4748B"/>
                </a:solidFill>
                <a:latin typeface="Inter"/>
              </a:rPr>
              <a:t>Market entry into
3 new regions</a:t>
            </a:r>
          </a:p>
        </p:txBody>
      </p:sp>
      <p:sp>
        <p:nvSpPr>
          <p:cNvPr id="21" name="Oval 20"/>
          <p:cNvSpPr/>
          <p:nvPr/>
        </p:nvSpPr>
        <p:spPr>
          <a:xfrm>
            <a:off x="5996000" y="3271600"/>
            <a:ext cx="200000" cy="2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22" name="Connector 21"/>
          <p:cNvCxnSpPr/>
          <p:nvPr/>
        </p:nvCxnSpPr>
        <p:spPr>
          <a:xfrm>
            <a:off x="6096000" y="3121600"/>
            <a:ext cx="0" cy="150000"/>
          </a:xfrm>
          <a:prstGeom prst="line">
            <a:avLst/>
          </a:prstGeom>
          <a:ln w="127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ounded Rectangle 22"/>
          <p:cNvSpPr/>
          <p:nvPr/>
        </p:nvSpPr>
        <p:spPr>
          <a:xfrm>
            <a:off x="5223432" y="1949032"/>
            <a:ext cx="1800000" cy="1200000"/>
          </a:xfrm>
          <a:prstGeom prst="roundRect">
            <a:avLst>
              <a:gd name="adj" fmla="val 444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5196000" y="1921600"/>
            <a:ext cx="1800000" cy="1200000"/>
          </a:xfrm>
          <a:prstGeom prst="roundRect">
            <a:avLst>
              <a:gd name="adj" fmla="val 444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5196000" y="1921600"/>
            <a:ext cx="1800000" cy="50800"/>
          </a:xfrm>
          <a:prstGeom prst="rect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5246000" y="2001600"/>
            <a:ext cx="17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C8A951"/>
                </a:solidFill>
                <a:latin typeface="Inter"/>
              </a:rPr>
              <a:t>Q3 2026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246000" y="2271600"/>
            <a:ext cx="17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B2A4A"/>
                </a:solidFill>
                <a:latin typeface="Inter"/>
              </a:rPr>
              <a:t>Scale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246000" y="2621600"/>
            <a:ext cx="1700000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4748B"/>
                </a:solidFill>
                <a:latin typeface="Inter"/>
              </a:rPr>
              <a:t>Enterprise features
and partnerships</a:t>
            </a:r>
          </a:p>
        </p:txBody>
      </p:sp>
      <p:sp>
        <p:nvSpPr>
          <p:cNvPr id="29" name="Oval 28"/>
          <p:cNvSpPr/>
          <p:nvPr/>
        </p:nvSpPr>
        <p:spPr>
          <a:xfrm>
            <a:off x="8601100" y="3271600"/>
            <a:ext cx="200000" cy="2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0" name="Connector 29"/>
          <p:cNvCxnSpPr/>
          <p:nvPr/>
        </p:nvCxnSpPr>
        <p:spPr>
          <a:xfrm>
            <a:off x="8701100" y="3471600"/>
            <a:ext cx="0" cy="150000"/>
          </a:xfrm>
          <a:prstGeom prst="line">
            <a:avLst/>
          </a:prstGeom>
          <a:ln w="127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Rounded Rectangle 30"/>
          <p:cNvSpPr/>
          <p:nvPr/>
        </p:nvSpPr>
        <p:spPr>
          <a:xfrm>
            <a:off x="7828532" y="3649032"/>
            <a:ext cx="1800000" cy="1200000"/>
          </a:xfrm>
          <a:prstGeom prst="roundRect">
            <a:avLst>
              <a:gd name="adj" fmla="val 444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Rounded Rectangle 31"/>
          <p:cNvSpPr/>
          <p:nvPr/>
        </p:nvSpPr>
        <p:spPr>
          <a:xfrm>
            <a:off x="7801100" y="3621600"/>
            <a:ext cx="1800000" cy="1200000"/>
          </a:xfrm>
          <a:prstGeom prst="roundRect">
            <a:avLst>
              <a:gd name="adj" fmla="val 444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Rectangle 32"/>
          <p:cNvSpPr/>
          <p:nvPr/>
        </p:nvSpPr>
        <p:spPr>
          <a:xfrm>
            <a:off x="7801100" y="3621600"/>
            <a:ext cx="1800000" cy="50800"/>
          </a:xfrm>
          <a:prstGeom prst="rect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7851100" y="3701600"/>
            <a:ext cx="17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C8A951"/>
                </a:solidFill>
                <a:latin typeface="Inter"/>
              </a:rPr>
              <a:t>Q4 2026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7851100" y="3971600"/>
            <a:ext cx="17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B2A4A"/>
                </a:solidFill>
                <a:latin typeface="Inter"/>
              </a:rPr>
              <a:t>Optimize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7851100" y="4321600"/>
            <a:ext cx="1700000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4748B"/>
                </a:solidFill>
                <a:latin typeface="Inter"/>
              </a:rPr>
              <a:t>Process refinement
and cost reduction</a:t>
            </a:r>
          </a:p>
        </p:txBody>
      </p:sp>
      <p:sp>
        <p:nvSpPr>
          <p:cNvPr id="37" name="Oval 36"/>
          <p:cNvSpPr/>
          <p:nvPr/>
        </p:nvSpPr>
        <p:spPr>
          <a:xfrm>
            <a:off x="11206200" y="3271600"/>
            <a:ext cx="200000" cy="2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8" name="Connector 37"/>
          <p:cNvCxnSpPr/>
          <p:nvPr/>
        </p:nvCxnSpPr>
        <p:spPr>
          <a:xfrm>
            <a:off x="11306200" y="3121600"/>
            <a:ext cx="0" cy="150000"/>
          </a:xfrm>
          <a:prstGeom prst="line">
            <a:avLst/>
          </a:prstGeom>
          <a:ln w="127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Rounded Rectangle 38"/>
          <p:cNvSpPr/>
          <p:nvPr/>
        </p:nvSpPr>
        <p:spPr>
          <a:xfrm>
            <a:off x="10433632" y="1949032"/>
            <a:ext cx="1800000" cy="1200000"/>
          </a:xfrm>
          <a:prstGeom prst="roundRect">
            <a:avLst>
              <a:gd name="adj" fmla="val 444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Rounded Rectangle 39"/>
          <p:cNvSpPr/>
          <p:nvPr/>
        </p:nvSpPr>
        <p:spPr>
          <a:xfrm>
            <a:off x="10406200" y="1921600"/>
            <a:ext cx="1800000" cy="1200000"/>
          </a:xfrm>
          <a:prstGeom prst="roundRect">
            <a:avLst>
              <a:gd name="adj" fmla="val 444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Rectangle 40"/>
          <p:cNvSpPr/>
          <p:nvPr/>
        </p:nvSpPr>
        <p:spPr>
          <a:xfrm>
            <a:off x="10406200" y="1921600"/>
            <a:ext cx="1800000" cy="50800"/>
          </a:xfrm>
          <a:prstGeom prst="rect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10456200" y="2001600"/>
            <a:ext cx="17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C8A951"/>
                </a:solidFill>
                <a:latin typeface="Inter"/>
              </a:rPr>
              <a:t>Q1 2027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10456200" y="2271600"/>
            <a:ext cx="17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B2A4A"/>
                </a:solidFill>
                <a:latin typeface="Inter"/>
              </a:rPr>
              <a:t>Expand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10456200" y="2621600"/>
            <a:ext cx="1700000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4748B"/>
                </a:solidFill>
                <a:latin typeface="Inter"/>
              </a:rPr>
              <a:t>International rollout
and M&amp;A targets</a:t>
            </a:r>
          </a:p>
        </p:txBody>
      </p:sp>
      <p:sp>
        <p:nvSpPr>
          <p:cNvPr id="45" name="Rectangle 4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TextBox 4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17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Conversion Funnel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rapezoid 4"/>
          <p:cNvSpPr/>
          <p:nvPr/>
        </p:nvSpPr>
        <p:spPr>
          <a:xfrm>
            <a:off x="1185800" y="1471600"/>
            <a:ext cx="8620400" cy="700000"/>
          </a:xfrm>
          <a:prstGeom prst="trapezoid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400" b="1">
                <a:solidFill>
                  <a:srgbClr val="FFFFFF"/>
                </a:solidFill>
                <a:latin typeface="Inter"/>
              </a:rPr>
              <a:t>Awareness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926200" y="1491600"/>
            <a:ext cx="12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3B82F6"/>
                </a:solidFill>
                <a:latin typeface="Inter"/>
              </a:rPr>
              <a:t>10,000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926200" y="1801600"/>
            <a:ext cx="158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4748B"/>
                </a:solidFill>
                <a:latin typeface="Inter"/>
              </a:rPr>
              <a:t>Total market reach</a:t>
            </a:r>
          </a:p>
        </p:txBody>
      </p:sp>
      <p:sp>
        <p:nvSpPr>
          <p:cNvPr id="8" name="Trapezoid 7"/>
          <p:cNvSpPr/>
          <p:nvPr/>
        </p:nvSpPr>
        <p:spPr>
          <a:xfrm>
            <a:off x="1886207" y="2221600"/>
            <a:ext cx="7219585" cy="700000"/>
          </a:xfrm>
          <a:prstGeom prst="trapezoid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400" b="1">
                <a:solidFill>
                  <a:srgbClr val="FFFFFF"/>
                </a:solidFill>
                <a:latin typeface="Inter"/>
              </a:rPr>
              <a:t>Interest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225792" y="2241600"/>
            <a:ext cx="12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0B981"/>
                </a:solidFill>
                <a:latin typeface="Inter"/>
              </a:rPr>
              <a:t>5,200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225792" y="2551600"/>
            <a:ext cx="18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4748B"/>
                </a:solidFill>
                <a:latin typeface="Inter"/>
              </a:rPr>
              <a:t>Engaged prospects</a:t>
            </a:r>
          </a:p>
        </p:txBody>
      </p:sp>
      <p:sp>
        <p:nvSpPr>
          <p:cNvPr id="11" name="Trapezoid 10"/>
          <p:cNvSpPr/>
          <p:nvPr/>
        </p:nvSpPr>
        <p:spPr>
          <a:xfrm>
            <a:off x="2586615" y="2971600"/>
            <a:ext cx="5818770" cy="700000"/>
          </a:xfrm>
          <a:prstGeom prst="trapezoid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400" b="1">
                <a:solidFill>
                  <a:srgbClr val="FFFFFF"/>
                </a:solidFill>
                <a:latin typeface="Inter"/>
              </a:rPr>
              <a:t>Consideration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525385" y="2991600"/>
            <a:ext cx="12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EF4444"/>
                </a:solidFill>
                <a:latin typeface="Inter"/>
              </a:rPr>
              <a:t>2,800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525385" y="3301600"/>
            <a:ext cx="18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4748B"/>
                </a:solidFill>
                <a:latin typeface="Inter"/>
              </a:rPr>
              <a:t>Qualified leads</a:t>
            </a:r>
          </a:p>
        </p:txBody>
      </p:sp>
      <p:sp>
        <p:nvSpPr>
          <p:cNvPr id="14" name="Trapezoid 13"/>
          <p:cNvSpPr/>
          <p:nvPr/>
        </p:nvSpPr>
        <p:spPr>
          <a:xfrm>
            <a:off x="3287022" y="3721600"/>
            <a:ext cx="4417955" cy="700000"/>
          </a:xfrm>
          <a:prstGeom prst="trapezoid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400" b="1">
                <a:solidFill>
                  <a:srgbClr val="FFFFFF"/>
                </a:solidFill>
                <a:latin typeface="Inter"/>
              </a:rPr>
              <a:t>Intent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824977" y="3741600"/>
            <a:ext cx="12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8B5CF6"/>
                </a:solidFill>
                <a:latin typeface="Inter"/>
              </a:rPr>
              <a:t>1,400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824977" y="4051600"/>
            <a:ext cx="18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4748B"/>
                </a:solidFill>
                <a:latin typeface="Inter"/>
              </a:rPr>
              <a:t>Sales pipeline</a:t>
            </a:r>
          </a:p>
        </p:txBody>
      </p:sp>
      <p:sp>
        <p:nvSpPr>
          <p:cNvPr id="17" name="Trapezoid 16"/>
          <p:cNvSpPr/>
          <p:nvPr/>
        </p:nvSpPr>
        <p:spPr>
          <a:xfrm>
            <a:off x="3987430" y="4471600"/>
            <a:ext cx="3017140" cy="700000"/>
          </a:xfrm>
          <a:prstGeom prst="trapezoid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400" b="1">
                <a:solidFill>
                  <a:srgbClr val="FFFFFF"/>
                </a:solidFill>
                <a:latin typeface="Inter"/>
              </a:rPr>
              <a:t>Purchase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124570" y="4491600"/>
            <a:ext cx="12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F59E0B"/>
                </a:solidFill>
                <a:latin typeface="Inter"/>
              </a:rPr>
              <a:t>680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124570" y="4801600"/>
            <a:ext cx="18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4748B"/>
                </a:solidFill>
                <a:latin typeface="Inter"/>
              </a:rPr>
              <a:t>Converted customers</a:t>
            </a:r>
          </a:p>
        </p:txBody>
      </p:sp>
      <p:sp>
        <p:nvSpPr>
          <p:cNvPr id="20" name="Rectangle 1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18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Strategic Hierarchy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rapezoid 4"/>
          <p:cNvSpPr/>
          <p:nvPr/>
        </p:nvSpPr>
        <p:spPr>
          <a:xfrm>
            <a:off x="4905756" y="1371600"/>
            <a:ext cx="2380488" cy="921840"/>
          </a:xfrm>
          <a:prstGeom prst="trapezoid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400" b="1">
                <a:solidFill>
                  <a:srgbClr val="FFFFFF"/>
                </a:solidFill>
                <a:latin typeface="Inter"/>
              </a:rPr>
              <a:t>Vision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86244" y="1602060"/>
            <a:ext cx="4119956" cy="460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4748B"/>
                </a:solidFill>
                <a:latin typeface="Inter"/>
              </a:rPr>
              <a:t>Long-term aspirational goal</a:t>
            </a:r>
          </a:p>
        </p:txBody>
      </p:sp>
      <p:sp>
        <p:nvSpPr>
          <p:cNvPr id="7" name="Trapezoid 6"/>
          <p:cNvSpPr/>
          <p:nvPr/>
        </p:nvSpPr>
        <p:spPr>
          <a:xfrm>
            <a:off x="3850767" y="2323440"/>
            <a:ext cx="4490466" cy="921840"/>
          </a:xfrm>
          <a:prstGeom prst="trapezoid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400" b="1">
                <a:solidFill>
                  <a:srgbClr val="FFFFFF"/>
                </a:solidFill>
                <a:latin typeface="Inter"/>
              </a:rPr>
              <a:t>Strategy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441233" y="2553900"/>
            <a:ext cx="3064967" cy="460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4748B"/>
                </a:solidFill>
                <a:latin typeface="Inter"/>
              </a:rPr>
              <a:t>Multi-year plan to achieve vision</a:t>
            </a:r>
          </a:p>
        </p:txBody>
      </p:sp>
      <p:sp>
        <p:nvSpPr>
          <p:cNvPr id="9" name="Trapezoid 8"/>
          <p:cNvSpPr/>
          <p:nvPr/>
        </p:nvSpPr>
        <p:spPr>
          <a:xfrm>
            <a:off x="2795778" y="3275280"/>
            <a:ext cx="6600444" cy="921840"/>
          </a:xfrm>
          <a:prstGeom prst="trapezoid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400" b="1">
                <a:solidFill>
                  <a:srgbClr val="FFFFFF"/>
                </a:solidFill>
                <a:latin typeface="Inter"/>
              </a:rPr>
              <a:t>Objectives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496222" y="3505740"/>
            <a:ext cx="2009978" cy="460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4748B"/>
                </a:solidFill>
                <a:latin typeface="Inter"/>
              </a:rPr>
              <a:t>Measurable annual targets</a:t>
            </a:r>
          </a:p>
        </p:txBody>
      </p:sp>
      <p:sp>
        <p:nvSpPr>
          <p:cNvPr id="11" name="Trapezoid 10"/>
          <p:cNvSpPr/>
          <p:nvPr/>
        </p:nvSpPr>
        <p:spPr>
          <a:xfrm>
            <a:off x="1740789" y="4227120"/>
            <a:ext cx="8710422" cy="921840"/>
          </a:xfrm>
          <a:prstGeom prst="trapezoid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400" b="1">
                <a:solidFill>
                  <a:srgbClr val="FFFFFF"/>
                </a:solidFill>
                <a:latin typeface="Inter"/>
              </a:rPr>
              <a:t>Tactics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551211" y="4457580"/>
            <a:ext cx="954989" cy="460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4748B"/>
                </a:solidFill>
                <a:latin typeface="Inter"/>
              </a:rPr>
              <a:t>Quarterly action plans</a:t>
            </a:r>
          </a:p>
        </p:txBody>
      </p:sp>
      <p:sp>
        <p:nvSpPr>
          <p:cNvPr id="13" name="Trapezoid 12"/>
          <p:cNvSpPr/>
          <p:nvPr/>
        </p:nvSpPr>
        <p:spPr>
          <a:xfrm>
            <a:off x="685800" y="5178960"/>
            <a:ext cx="10820400" cy="921840"/>
          </a:xfrm>
          <a:prstGeom prst="trapezoid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400" b="1">
                <a:solidFill>
                  <a:srgbClr val="FFFFFF"/>
                </a:solidFill>
                <a:latin typeface="Inter"/>
              </a:rPr>
              <a:t>Operations</a:t>
            </a:r>
          </a:p>
        </p:txBody>
      </p:sp>
      <p:sp>
        <p:nvSpPr>
          <p:cNvPr id="14" name="Rectangle 1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19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Agenda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785800" y="1451600"/>
            <a:ext cx="400000" cy="4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785800" y="145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485800" y="15016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B2A4A"/>
                </a:solidFill>
                <a:latin typeface="Inter"/>
              </a:rPr>
              <a:t>About Us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485800" y="180160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Company overview, values, and leadership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1485800" y="2162514"/>
            <a:ext cx="10020400" cy="0"/>
          </a:xfrm>
          <a:prstGeom prst="line">
            <a:avLst/>
          </a:prstGeom>
          <a:ln w="9525">
            <a:solidFill>
              <a:srgbClr val="F1F5F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785800" y="2192514"/>
            <a:ext cx="400000" cy="4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85800" y="2192514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485800" y="2242514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B2A4A"/>
                </a:solidFill>
                <a:latin typeface="Inter"/>
              </a:rPr>
              <a:t>Strategy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485800" y="2542514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Executive summary, KPIs, and analysis</a:t>
            </a:r>
          </a:p>
        </p:txBody>
      </p:sp>
      <p:cxnSp>
        <p:nvCxnSpPr>
          <p:cNvPr id="14" name="Connector 13"/>
          <p:cNvCxnSpPr/>
          <p:nvPr/>
        </p:nvCxnSpPr>
        <p:spPr>
          <a:xfrm>
            <a:off x="1485800" y="2903428"/>
            <a:ext cx="10020400" cy="0"/>
          </a:xfrm>
          <a:prstGeom prst="line">
            <a:avLst/>
          </a:prstGeom>
          <a:ln w="9525">
            <a:solidFill>
              <a:srgbClr val="F1F5F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785800" y="2933428"/>
            <a:ext cx="400000" cy="4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85800" y="2933428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485800" y="2983428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B2A4A"/>
                </a:solidFill>
                <a:latin typeface="Inter"/>
              </a:rPr>
              <a:t>Process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485800" y="3283428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Workflows, diagrams, and planning</a:t>
            </a:r>
          </a:p>
        </p:txBody>
      </p:sp>
      <p:cxnSp>
        <p:nvCxnSpPr>
          <p:cNvPr id="19" name="Connector 18"/>
          <p:cNvCxnSpPr/>
          <p:nvPr/>
        </p:nvCxnSpPr>
        <p:spPr>
          <a:xfrm>
            <a:off x="1485800" y="3644342"/>
            <a:ext cx="10020400" cy="0"/>
          </a:xfrm>
          <a:prstGeom prst="line">
            <a:avLst/>
          </a:prstGeom>
          <a:ln w="9525">
            <a:solidFill>
              <a:srgbClr val="F1F5F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/>
          <p:cNvSpPr/>
          <p:nvPr/>
        </p:nvSpPr>
        <p:spPr>
          <a:xfrm>
            <a:off x="785800" y="3674342"/>
            <a:ext cx="400000" cy="4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785800" y="3674342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04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485800" y="3724342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B2A4A"/>
                </a:solidFill>
                <a:latin typeface="Inter"/>
              </a:rPr>
              <a:t>Data &amp; Insights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485800" y="4024342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Charts, comparisons, and detailed analysis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1485800" y="4385256"/>
            <a:ext cx="10020400" cy="0"/>
          </a:xfrm>
          <a:prstGeom prst="line">
            <a:avLst/>
          </a:prstGeom>
          <a:ln w="9525">
            <a:solidFill>
              <a:srgbClr val="F1F5F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Oval 24"/>
          <p:cNvSpPr/>
          <p:nvPr/>
        </p:nvSpPr>
        <p:spPr>
          <a:xfrm>
            <a:off x="785800" y="4415256"/>
            <a:ext cx="400000" cy="4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785800" y="4415256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05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485800" y="4465256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B2A4A"/>
                </a:solidFill>
                <a:latin typeface="Inter"/>
              </a:rPr>
              <a:t>Planning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485800" y="4765256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Milestones, kanban, and risk management</a:t>
            </a:r>
          </a:p>
        </p:txBody>
      </p:sp>
      <p:cxnSp>
        <p:nvCxnSpPr>
          <p:cNvPr id="29" name="Connector 28"/>
          <p:cNvCxnSpPr/>
          <p:nvPr/>
        </p:nvCxnSpPr>
        <p:spPr>
          <a:xfrm>
            <a:off x="1485800" y="5126170"/>
            <a:ext cx="10020400" cy="0"/>
          </a:xfrm>
          <a:prstGeom prst="line">
            <a:avLst/>
          </a:prstGeom>
          <a:ln w="9525">
            <a:solidFill>
              <a:srgbClr val="F1F5F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Oval 29"/>
          <p:cNvSpPr/>
          <p:nvPr/>
        </p:nvSpPr>
        <p:spPr>
          <a:xfrm>
            <a:off x="785800" y="5156170"/>
            <a:ext cx="400000" cy="4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785800" y="515617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06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485800" y="520617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B2A4A"/>
                </a:solidFill>
                <a:latin typeface="Inter"/>
              </a:rPr>
              <a:t>Deliverables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485800" y="550617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Content layouts, quotes, and dashboards</a:t>
            </a:r>
          </a:p>
        </p:txBody>
      </p:sp>
      <p:cxnSp>
        <p:nvCxnSpPr>
          <p:cNvPr id="34" name="Connector 33"/>
          <p:cNvCxnSpPr/>
          <p:nvPr/>
        </p:nvCxnSpPr>
        <p:spPr>
          <a:xfrm>
            <a:off x="1485800" y="5867084"/>
            <a:ext cx="10020400" cy="0"/>
          </a:xfrm>
          <a:prstGeom prst="line">
            <a:avLst/>
          </a:prstGeom>
          <a:ln w="9525">
            <a:solidFill>
              <a:srgbClr val="F1F5F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Oval 34"/>
          <p:cNvSpPr/>
          <p:nvPr/>
        </p:nvSpPr>
        <p:spPr>
          <a:xfrm>
            <a:off x="785800" y="5897084"/>
            <a:ext cx="400000" cy="4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785800" y="5897084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07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485800" y="5947084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B2A4A"/>
                </a:solidFill>
                <a:latin typeface="Inter"/>
              </a:rPr>
              <a:t>Next Steps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485800" y="6247084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Action items, timelines, and closing</a:t>
            </a:r>
          </a:p>
        </p:txBody>
      </p:sp>
      <p:sp>
        <p:nvSpPr>
          <p:cNvPr id="39" name="Rectangle 3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2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Core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 flipV="1">
            <a:off x="6096000" y="2136200"/>
            <a:ext cx="0" cy="1700000"/>
          </a:xfrm>
          <a:prstGeom prst="line">
            <a:avLst/>
          </a:prstGeom>
          <a:ln w="19050">
            <a:solidFill>
              <a:srgbClr val="E3D4A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 flipV="1">
            <a:off x="6096000" y="2986200"/>
            <a:ext cx="1472243" cy="850000"/>
          </a:xfrm>
          <a:prstGeom prst="line">
            <a:avLst/>
          </a:prstGeom>
          <a:ln w="19050">
            <a:solidFill>
              <a:srgbClr val="E3D4A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>
            <a:off x="6096000" y="3836200"/>
            <a:ext cx="1472243" cy="849999"/>
          </a:xfrm>
          <a:prstGeom prst="line">
            <a:avLst/>
          </a:prstGeom>
          <a:ln w="19050">
            <a:solidFill>
              <a:srgbClr val="E3D4A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>
            <a:off x="6096000" y="3836200"/>
            <a:ext cx="0" cy="1700000"/>
          </a:xfrm>
          <a:prstGeom prst="line">
            <a:avLst/>
          </a:prstGeom>
          <a:ln w="19050">
            <a:solidFill>
              <a:srgbClr val="E3D4A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 flipH="1">
            <a:off x="4623757" y="3836200"/>
            <a:ext cx="1472243" cy="850000"/>
          </a:xfrm>
          <a:prstGeom prst="line">
            <a:avLst/>
          </a:prstGeom>
          <a:ln w="19050">
            <a:solidFill>
              <a:srgbClr val="E3D4A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 flipH="1" flipV="1">
            <a:off x="4623757" y="2986200"/>
            <a:ext cx="1472243" cy="850000"/>
          </a:xfrm>
          <a:prstGeom prst="line">
            <a:avLst/>
          </a:prstGeom>
          <a:ln w="19050">
            <a:solidFill>
              <a:srgbClr val="E3D4A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5646000" y="3386200"/>
            <a:ext cx="900000" cy="9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5646000" y="3386200"/>
            <a:ext cx="900000" cy="9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Our Platform</a:t>
            </a:r>
          </a:p>
        </p:txBody>
      </p:sp>
      <p:sp>
        <p:nvSpPr>
          <p:cNvPr id="13" name="Oval 12"/>
          <p:cNvSpPr/>
          <p:nvPr/>
        </p:nvSpPr>
        <p:spPr>
          <a:xfrm>
            <a:off x="5816000" y="1856200"/>
            <a:ext cx="560000" cy="560000"/>
          </a:xfrm>
          <a:prstGeom prst="ellipse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5816000" y="18562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Analytics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396000" y="245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4748B"/>
                </a:solidFill>
                <a:latin typeface="Inter"/>
              </a:rPr>
              <a:t>Real-time data insights</a:t>
            </a:r>
          </a:p>
        </p:txBody>
      </p:sp>
      <p:sp>
        <p:nvSpPr>
          <p:cNvPr id="16" name="Oval 15"/>
          <p:cNvSpPr/>
          <p:nvPr/>
        </p:nvSpPr>
        <p:spPr>
          <a:xfrm>
            <a:off x="7288243" y="2706200"/>
            <a:ext cx="560000" cy="56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7288243" y="27062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Security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868243" y="330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4748B"/>
                </a:solidFill>
                <a:latin typeface="Inter"/>
              </a:rPr>
              <a:t>Enterprise-grade protection</a:t>
            </a:r>
          </a:p>
        </p:txBody>
      </p:sp>
      <p:sp>
        <p:nvSpPr>
          <p:cNvPr id="19" name="Oval 18"/>
          <p:cNvSpPr/>
          <p:nvPr/>
        </p:nvSpPr>
        <p:spPr>
          <a:xfrm>
            <a:off x="7288243" y="4406199"/>
            <a:ext cx="560000" cy="5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7288243" y="4406199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Integration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868243" y="5006199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4748B"/>
                </a:solidFill>
                <a:latin typeface="Inter"/>
              </a:rPr>
              <a:t>Seamless API connectivity</a:t>
            </a:r>
          </a:p>
        </p:txBody>
      </p:sp>
      <p:sp>
        <p:nvSpPr>
          <p:cNvPr id="22" name="Oval 21"/>
          <p:cNvSpPr/>
          <p:nvPr/>
        </p:nvSpPr>
        <p:spPr>
          <a:xfrm>
            <a:off x="5816000" y="5256200"/>
            <a:ext cx="560000" cy="560000"/>
          </a:xfrm>
          <a:prstGeom prst="ellipse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5816000" y="52562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Automation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396000" y="585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4748B"/>
                </a:solidFill>
                <a:latin typeface="Inter"/>
              </a:rPr>
              <a:t>Workflow optimization</a:t>
            </a:r>
          </a:p>
        </p:txBody>
      </p:sp>
      <p:sp>
        <p:nvSpPr>
          <p:cNvPr id="25" name="Oval 24"/>
          <p:cNvSpPr/>
          <p:nvPr/>
        </p:nvSpPr>
        <p:spPr>
          <a:xfrm>
            <a:off x="4343757" y="4406200"/>
            <a:ext cx="560000" cy="56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4343757" y="44062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Support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923757" y="500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4748B"/>
                </a:solidFill>
                <a:latin typeface="Inter"/>
              </a:rPr>
              <a:t>24/7 expert assistance</a:t>
            </a:r>
          </a:p>
        </p:txBody>
      </p:sp>
      <p:sp>
        <p:nvSpPr>
          <p:cNvPr id="28" name="Oval 27"/>
          <p:cNvSpPr/>
          <p:nvPr/>
        </p:nvSpPr>
        <p:spPr>
          <a:xfrm>
            <a:off x="4343757" y="2706200"/>
            <a:ext cx="560000" cy="560000"/>
          </a:xfrm>
          <a:prstGeom prst="ellipse">
            <a:avLst/>
          </a:prstGeom>
          <a:solidFill>
            <a:srgbClr val="14B8A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4343757" y="27062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Scale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923757" y="330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4748B"/>
                </a:solidFill>
                <a:latin typeface="Inter"/>
              </a:rPr>
              <a:t>Global infrastructure</a:t>
            </a:r>
          </a:p>
        </p:txBody>
      </p:sp>
      <p:sp>
        <p:nvSpPr>
          <p:cNvPr id="31" name="Rectangle 3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20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B2A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692000" y="500000"/>
            <a:ext cx="4000000" cy="3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8000" b="1" i="0">
                <a:solidFill>
                  <a:srgbClr val="182542"/>
                </a:solidFill>
                <a:latin typeface="Inter"/>
              </a:rPr>
              <a:t>04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3029000"/>
            <a:ext cx="2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85800" y="3179000"/>
            <a:ext cx="3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C8A951"/>
                </a:solidFill>
                <a:latin typeface="Inter"/>
              </a:rPr>
              <a:t>Section 04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3529000"/>
            <a:ext cx="80000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000" b="1" i="0">
                <a:solidFill>
                  <a:srgbClr val="FFFFFF"/>
                </a:solidFill>
                <a:latin typeface="Inter"/>
              </a:rPr>
              <a:t>Data &amp; Insights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4329000"/>
            <a:ext cx="8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0" i="0">
                <a:solidFill>
                  <a:srgbClr val="A3A9B6"/>
                </a:solidFill>
                <a:latin typeface="Inter"/>
              </a:rPr>
              <a:t>Metrics that drive decisions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521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D94A4"/>
                </a:solidFill>
                <a:latin typeface="Inter"/>
              </a:rPr>
              <a:t>[Company Name]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D94A4"/>
                </a:solidFill>
                <a:latin typeface="Inter"/>
              </a:rPr>
              <a:t>21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Revenue by Region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22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Growth Trends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23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Revenue Distribution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649224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ounded Rectangle 5"/>
          <p:cNvSpPr/>
          <p:nvPr/>
        </p:nvSpPr>
        <p:spPr>
          <a:xfrm>
            <a:off x="7478040" y="1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778040" y="1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B2A4A"/>
                </a:solidFill>
                <a:latin typeface="Inter"/>
              </a:rPr>
              <a:t>Enterprise (42%)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7478040" y="2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7778040" y="2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B2A4A"/>
                </a:solidFill>
                <a:latin typeface="Inter"/>
              </a:rPr>
              <a:t>Mid-Market (28%)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7478040" y="2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778040" y="2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B2A4A"/>
                </a:solidFill>
                <a:latin typeface="Inter"/>
              </a:rPr>
              <a:t>SMB (15%)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7478040" y="3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7778040" y="3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B2A4A"/>
                </a:solidFill>
                <a:latin typeface="Inter"/>
              </a:rPr>
              <a:t>Government (10%)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7478040" y="3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7778040" y="3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B2A4A"/>
                </a:solidFill>
                <a:latin typeface="Inter"/>
              </a:rPr>
              <a:t>Partners (5%)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24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Comparison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99032"/>
            <a:ext cx="4810200" cy="500000"/>
          </a:xfrm>
          <a:prstGeom prst="roundRect">
            <a:avLst>
              <a:gd name="adj" fmla="val 166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4810200" cy="500000"/>
          </a:xfrm>
          <a:prstGeom prst="roundRect">
            <a:avLst>
              <a:gd name="adj" fmla="val 166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471600"/>
            <a:ext cx="4810200" cy="50800"/>
          </a:xfrm>
          <a:prstGeom prst="rect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685800" y="1471600"/>
            <a:ext cx="4810200" cy="500000"/>
          </a:xfrm>
          <a:prstGeom prst="roundRect">
            <a:avLst>
              <a:gd name="adj" fmla="val 831"/>
            </a:avLst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685800" y="1471600"/>
            <a:ext cx="48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Option A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6723432" y="1499032"/>
            <a:ext cx="4810200" cy="500000"/>
          </a:xfrm>
          <a:prstGeom prst="roundRect">
            <a:avLst>
              <a:gd name="adj" fmla="val 166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6696000" y="1471600"/>
            <a:ext cx="4810200" cy="500000"/>
          </a:xfrm>
          <a:prstGeom prst="roundRect">
            <a:avLst>
              <a:gd name="adj" fmla="val 166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6696000" y="1471600"/>
            <a:ext cx="4810200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ounded Rectangle 12"/>
          <p:cNvSpPr/>
          <p:nvPr/>
        </p:nvSpPr>
        <p:spPr>
          <a:xfrm>
            <a:off x="6696000" y="1471600"/>
            <a:ext cx="4810200" cy="500000"/>
          </a:xfrm>
          <a:prstGeom prst="roundRect">
            <a:avLst>
              <a:gd name="adj" fmla="val 831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6696000" y="1471600"/>
            <a:ext cx="48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Option B</a:t>
            </a:r>
          </a:p>
        </p:txBody>
      </p:sp>
      <p:sp>
        <p:nvSpPr>
          <p:cNvPr id="15" name="Oval 14"/>
          <p:cNvSpPr/>
          <p:nvPr/>
        </p:nvSpPr>
        <p:spPr>
          <a:xfrm>
            <a:off x="5896000" y="1521600"/>
            <a:ext cx="400000" cy="4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5896000" y="152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VS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85800" y="2021600"/>
            <a:ext cx="10820400" cy="500000"/>
          </a:xfrm>
          <a:prstGeom prst="rect">
            <a:avLst/>
          </a:prstGeom>
          <a:solidFill>
            <a:srgbClr val="F3F4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785800" y="2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B2A4A"/>
                </a:solidFill>
                <a:latin typeface="Inter"/>
              </a:rPr>
              <a:t>$500K/year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496000" y="20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4748B"/>
                </a:solidFill>
                <a:latin typeface="Inter"/>
              </a:rPr>
              <a:t>Cost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796000" y="2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B2A4A"/>
                </a:solidFill>
                <a:latin typeface="Inter"/>
              </a:rPr>
              <a:t>$350K/year</a:t>
            </a:r>
          </a:p>
        </p:txBody>
      </p:sp>
      <p:sp>
        <p:nvSpPr>
          <p:cNvPr id="21" name="Rectangle 20"/>
          <p:cNvSpPr/>
          <p:nvPr/>
        </p:nvSpPr>
        <p:spPr>
          <a:xfrm>
            <a:off x="685800" y="2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785800" y="2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B2A4A"/>
                </a:solidFill>
                <a:latin typeface="Inter"/>
              </a:rPr>
              <a:t>6 months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496000" y="25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4748B"/>
                </a:solidFill>
                <a:latin typeface="Inter"/>
              </a:rPr>
              <a:t>Implementation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796000" y="2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B2A4A"/>
                </a:solidFill>
                <a:latin typeface="Inter"/>
              </a:rPr>
              <a:t>4 months</a:t>
            </a:r>
          </a:p>
        </p:txBody>
      </p:sp>
      <p:sp>
        <p:nvSpPr>
          <p:cNvPr id="25" name="Rectangle 24"/>
          <p:cNvSpPr/>
          <p:nvPr/>
        </p:nvSpPr>
        <p:spPr>
          <a:xfrm>
            <a:off x="685800" y="3021600"/>
            <a:ext cx="10820400" cy="500000"/>
          </a:xfrm>
          <a:prstGeom prst="rect">
            <a:avLst/>
          </a:prstGeom>
          <a:solidFill>
            <a:srgbClr val="F3F4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785800" y="3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B2A4A"/>
                </a:solidFill>
                <a:latin typeface="Inter"/>
              </a:rPr>
              <a:t>Enterprise-grade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496000" y="30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4748B"/>
                </a:solidFill>
                <a:latin typeface="Inter"/>
              </a:rPr>
              <a:t>Scalability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796000" y="3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B2A4A"/>
                </a:solidFill>
                <a:latin typeface="Inter"/>
              </a:rPr>
              <a:t>Mid-market focus</a:t>
            </a:r>
          </a:p>
        </p:txBody>
      </p:sp>
      <p:sp>
        <p:nvSpPr>
          <p:cNvPr id="29" name="Rectangle 28"/>
          <p:cNvSpPr/>
          <p:nvPr/>
        </p:nvSpPr>
        <p:spPr>
          <a:xfrm>
            <a:off x="685800" y="3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785800" y="3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B2A4A"/>
                </a:solidFill>
                <a:latin typeface="Inter"/>
              </a:rPr>
              <a:t>24/7 dedicated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496000" y="35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4748B"/>
                </a:solidFill>
                <a:latin typeface="Inter"/>
              </a:rPr>
              <a:t>Support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796000" y="3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B2A4A"/>
                </a:solidFill>
                <a:latin typeface="Inter"/>
              </a:rPr>
              <a:t>Business hours</a:t>
            </a:r>
          </a:p>
        </p:txBody>
      </p:sp>
      <p:sp>
        <p:nvSpPr>
          <p:cNvPr id="33" name="Rectangle 32"/>
          <p:cNvSpPr/>
          <p:nvPr/>
        </p:nvSpPr>
        <p:spPr>
          <a:xfrm>
            <a:off x="685800" y="4021600"/>
            <a:ext cx="10820400" cy="500000"/>
          </a:xfrm>
          <a:prstGeom prst="rect">
            <a:avLst/>
          </a:prstGeom>
          <a:solidFill>
            <a:srgbClr val="F3F4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785800" y="4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B2A4A"/>
                </a:solidFill>
                <a:latin typeface="Inter"/>
              </a:rPr>
              <a:t>200+ connectors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5496000" y="40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4748B"/>
                </a:solidFill>
                <a:latin typeface="Inter"/>
              </a:rPr>
              <a:t>Integration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6796000" y="4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B2A4A"/>
                </a:solidFill>
                <a:latin typeface="Inter"/>
              </a:rPr>
              <a:t>50+ connectors</a:t>
            </a:r>
          </a:p>
        </p:txBody>
      </p:sp>
      <p:sp>
        <p:nvSpPr>
          <p:cNvPr id="37" name="Rectangle 36"/>
          <p:cNvSpPr/>
          <p:nvPr/>
        </p:nvSpPr>
        <p:spPr>
          <a:xfrm>
            <a:off x="685800" y="4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785800" y="4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B2A4A"/>
                </a:solidFill>
                <a:latin typeface="Inter"/>
              </a:rPr>
              <a:t>12 months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5496000" y="45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4748B"/>
                </a:solidFill>
                <a:latin typeface="Inter"/>
              </a:rPr>
              <a:t>ROI Timeline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6796000" y="4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B2A4A"/>
                </a:solidFill>
                <a:latin typeface="Inter"/>
              </a:rPr>
              <a:t>8 months</a:t>
            </a:r>
          </a:p>
        </p:txBody>
      </p:sp>
      <p:sp>
        <p:nvSpPr>
          <p:cNvPr id="41" name="Rectangle 4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25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Financial Summary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685800" y="1471600"/>
          <a:ext cx="10820398" cy="4200000"/>
        </p:xfrm>
        <a:graphic>
          <a:graphicData uri="http://schemas.openxmlformats.org/drawingml/2006/table">
            <a:tbl>
              <a:tblPr firstRow="0" bandRow="0" lastRow="0">
                <a:tableStyleId>{5C22544A-7EE6-4342-B048-85BDC9FD1C3A}</a:tableStyleId>
              </a:tblPr>
              <a:tblGrid>
                <a:gridCol w="3278909"/>
                <a:gridCol w="1967345"/>
                <a:gridCol w="1967345"/>
                <a:gridCol w="1967345"/>
                <a:gridCol w="1639454"/>
              </a:tblGrid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Metric</a:t>
                      </a:r>
                    </a:p>
                  </a:txBody>
                  <a:tcPr anchor="ctr" marL="120000" marR="80000" marT="50000" marB="50000">
                    <a:solidFill>
                      <a:srgbClr val="3B82F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2024</a:t>
                      </a:r>
                    </a:p>
                  </a:txBody>
                  <a:tcPr anchor="ctr" marL="120000" marR="80000" marT="50000" marB="50000">
                    <a:solidFill>
                      <a:srgbClr val="3B82F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2025</a:t>
                      </a:r>
                    </a:p>
                  </a:txBody>
                  <a:tcPr anchor="ctr" marL="120000" marR="80000" marT="50000" marB="50000">
                    <a:solidFill>
                      <a:srgbClr val="3B82F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2026 (Proj)</a:t>
                      </a:r>
                    </a:p>
                  </a:txBody>
                  <a:tcPr anchor="ctr" marL="120000" marR="80000" marT="50000" marB="50000">
                    <a:solidFill>
                      <a:srgbClr val="3B82F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YoY Change</a:t>
                      </a:r>
                    </a:p>
                  </a:txBody>
                  <a:tcPr anchor="ctr" marL="120000" marR="80000" marT="50000" marB="50000">
                    <a:solidFill>
                      <a:srgbClr val="3B82F6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Revenue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$690M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$780M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$850M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+9.0%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Gross Profit</a:t>
                      </a:r>
                    </a:p>
                  </a:txBody>
                  <a:tcPr anchor="ctr" marL="120000" marR="80000" marT="40000" marB="40000">
                    <a:solidFill>
                      <a:srgbClr val="EBF2F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$380M</a:t>
                      </a:r>
                    </a:p>
                  </a:txBody>
                  <a:tcPr anchor="ctr" marL="120000" marR="80000" marT="40000" marB="40000">
                    <a:solidFill>
                      <a:srgbClr val="EBF2F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$440M</a:t>
                      </a:r>
                    </a:p>
                  </a:txBody>
                  <a:tcPr anchor="ctr" marL="120000" marR="80000" marT="40000" marB="40000">
                    <a:solidFill>
                      <a:srgbClr val="EBF2F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$490M</a:t>
                      </a:r>
                    </a:p>
                  </a:txBody>
                  <a:tcPr anchor="ctr" marL="120000" marR="80000" marT="40000" marB="40000">
                    <a:solidFill>
                      <a:srgbClr val="EBF2F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+11.4%</a:t>
                      </a:r>
                    </a:p>
                  </a:txBody>
                  <a:tcPr anchor="ctr" marL="120000" marR="80000" marT="40000" marB="40000">
                    <a:solidFill>
                      <a:srgbClr val="EBF2FE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Operating Income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$95M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$120M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$145M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+20.8%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Net Income</a:t>
                      </a:r>
                    </a:p>
                  </a:txBody>
                  <a:tcPr anchor="ctr" marL="120000" marR="80000" marT="40000" marB="40000">
                    <a:solidFill>
                      <a:srgbClr val="EBF2F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$72M</a:t>
                      </a:r>
                    </a:p>
                  </a:txBody>
                  <a:tcPr anchor="ctr" marL="120000" marR="80000" marT="40000" marB="40000">
                    <a:solidFill>
                      <a:srgbClr val="EBF2F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$92M</a:t>
                      </a:r>
                    </a:p>
                  </a:txBody>
                  <a:tcPr anchor="ctr" marL="120000" marR="80000" marT="40000" marB="40000">
                    <a:solidFill>
                      <a:srgbClr val="EBF2F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$115M</a:t>
                      </a:r>
                    </a:p>
                  </a:txBody>
                  <a:tcPr anchor="ctr" marL="120000" marR="80000" marT="40000" marB="40000">
                    <a:solidFill>
                      <a:srgbClr val="EBF2F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+25.0%</a:t>
                      </a:r>
                    </a:p>
                  </a:txBody>
                  <a:tcPr anchor="ctr" marL="120000" marR="80000" marT="40000" marB="40000">
                    <a:solidFill>
                      <a:srgbClr val="EBF2FE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EBITDA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$130M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$160M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$195M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+21.9%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EPS</a:t>
                      </a:r>
                    </a:p>
                  </a:txBody>
                  <a:tcPr anchor="ctr" marL="120000" marR="80000" marT="40000" marB="40000">
                    <a:solidFill>
                      <a:srgbClr val="EBF2F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$3.20</a:t>
                      </a:r>
                    </a:p>
                  </a:txBody>
                  <a:tcPr anchor="ctr" marL="120000" marR="80000" marT="40000" marB="40000">
                    <a:solidFill>
                      <a:srgbClr val="EBF2F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$4.10</a:t>
                      </a:r>
                    </a:p>
                  </a:txBody>
                  <a:tcPr anchor="ctr" marL="120000" marR="80000" marT="40000" marB="40000">
                    <a:solidFill>
                      <a:srgbClr val="EBF2F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$5.15</a:t>
                      </a:r>
                    </a:p>
                  </a:txBody>
                  <a:tcPr anchor="ctr" marL="120000" marR="80000" marT="40000" marB="40000">
                    <a:solidFill>
                      <a:srgbClr val="EBF2F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+25.6%</a:t>
                      </a:r>
                    </a:p>
                  </a:txBody>
                  <a:tcPr anchor="ctr" marL="120000" marR="80000" marT="40000" marB="40000">
                    <a:solidFill>
                      <a:srgbClr val="EBF2FE"/>
                    </a:solidFill>
                  </a:tcPr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26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Performance Gauges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Block Arc 4"/>
          <p:cNvSpPr/>
          <p:nvPr/>
        </p:nvSpPr>
        <p:spPr>
          <a:xfrm>
            <a:off x="1288350" y="2421600"/>
            <a:ext cx="1500000" cy="1500000"/>
          </a:xfrm>
          <a:prstGeom prst="blockArc">
            <a:avLst>
              <a:gd name="adj1" fmla="val 0"/>
              <a:gd name="adj2" fmla="val 100000"/>
              <a:gd name="adj3" fmla="val 35000"/>
            </a:avLst>
          </a:prstGeom>
          <a:solidFill>
            <a:srgbClr val="D7E6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Block Arc 5"/>
          <p:cNvSpPr/>
          <p:nvPr/>
        </p:nvSpPr>
        <p:spPr>
          <a:xfrm>
            <a:off x="1288350" y="2421600"/>
            <a:ext cx="1500000" cy="1500000"/>
          </a:xfrm>
          <a:prstGeom prst="blockArc">
            <a:avLst>
              <a:gd name="adj1" fmla="val 75000"/>
              <a:gd name="adj2" fmla="val 82000"/>
              <a:gd name="adj3" fmla="val 35000"/>
            </a:avLst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550850" y="2684100"/>
            <a:ext cx="975000" cy="975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550850" y="3000975"/>
            <a:ext cx="975000" cy="34125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1B2A4A"/>
                </a:solidFill>
                <a:latin typeface="Inter"/>
              </a:rPr>
              <a:t>$8.2M / $10M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550850" y="3269100"/>
            <a:ext cx="975000" cy="21937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0" i="0">
                <a:solidFill>
                  <a:srgbClr val="3B82F6"/>
                </a:solidFill>
                <a:latin typeface="Inter"/>
              </a:rPr>
              <a:t>82%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13350" y="3981600"/>
            <a:ext cx="225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64748B"/>
                </a:solidFill>
                <a:latin typeface="Inter"/>
              </a:rPr>
              <a:t>Revenue Target</a:t>
            </a:r>
          </a:p>
        </p:txBody>
      </p:sp>
      <p:sp>
        <p:nvSpPr>
          <p:cNvPr id="11" name="Block Arc 10"/>
          <p:cNvSpPr/>
          <p:nvPr/>
        </p:nvSpPr>
        <p:spPr>
          <a:xfrm>
            <a:off x="3993450" y="2421600"/>
            <a:ext cx="1500000" cy="1500000"/>
          </a:xfrm>
          <a:prstGeom prst="blockArc">
            <a:avLst>
              <a:gd name="adj1" fmla="val 0"/>
              <a:gd name="adj2" fmla="val 100000"/>
              <a:gd name="adj3" fmla="val 35000"/>
            </a:avLst>
          </a:prstGeom>
          <a:solidFill>
            <a:srgbClr val="CFF1E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Block Arc 11"/>
          <p:cNvSpPr/>
          <p:nvPr/>
        </p:nvSpPr>
        <p:spPr>
          <a:xfrm>
            <a:off x="3993450" y="2421600"/>
            <a:ext cx="1500000" cy="1500000"/>
          </a:xfrm>
          <a:prstGeom prst="blockArc">
            <a:avLst>
              <a:gd name="adj1" fmla="val 75000"/>
              <a:gd name="adj2" fmla="val 94000"/>
              <a:gd name="adj3" fmla="val 35000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4255950" y="2684100"/>
            <a:ext cx="975000" cy="975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4255950" y="3000975"/>
            <a:ext cx="975000" cy="34125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1B2A4A"/>
                </a:solidFill>
                <a:latin typeface="Inter"/>
              </a:rPr>
              <a:t>94%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255950" y="3269100"/>
            <a:ext cx="975000" cy="21937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0" i="0">
                <a:solidFill>
                  <a:srgbClr val="10B981"/>
                </a:solidFill>
                <a:latin typeface="Inter"/>
              </a:rPr>
              <a:t>94%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618450" y="3981600"/>
            <a:ext cx="225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64748B"/>
                </a:solidFill>
                <a:latin typeface="Inter"/>
              </a:rPr>
              <a:t>Customer Satisfaction</a:t>
            </a:r>
          </a:p>
        </p:txBody>
      </p:sp>
      <p:sp>
        <p:nvSpPr>
          <p:cNvPr id="17" name="Block Arc 16"/>
          <p:cNvSpPr/>
          <p:nvPr/>
        </p:nvSpPr>
        <p:spPr>
          <a:xfrm>
            <a:off x="6698550" y="2421600"/>
            <a:ext cx="1500000" cy="1500000"/>
          </a:xfrm>
          <a:prstGeom prst="blockArc">
            <a:avLst>
              <a:gd name="adj1" fmla="val 0"/>
              <a:gd name="adj2" fmla="val 100000"/>
              <a:gd name="adj3" fmla="val 35000"/>
            </a:avLst>
          </a:prstGeom>
          <a:solidFill>
            <a:srgbClr val="FBD9D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Block Arc 17"/>
          <p:cNvSpPr/>
          <p:nvPr/>
        </p:nvSpPr>
        <p:spPr>
          <a:xfrm>
            <a:off x="6698550" y="2421600"/>
            <a:ext cx="1500000" cy="1500000"/>
          </a:xfrm>
          <a:prstGeom prst="blockArc">
            <a:avLst>
              <a:gd name="adj1" fmla="val 75000"/>
              <a:gd name="adj2" fmla="val 84000"/>
              <a:gd name="adj3" fmla="val 35000"/>
            </a:avLst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6961050" y="2684100"/>
            <a:ext cx="975000" cy="975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6961050" y="3000975"/>
            <a:ext cx="975000" cy="34125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1B2A4A"/>
                </a:solidFill>
                <a:latin typeface="Inter"/>
              </a:rPr>
              <a:t>42 / 50 pts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961050" y="3269100"/>
            <a:ext cx="975000" cy="21937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0" i="0">
                <a:solidFill>
                  <a:srgbClr val="EF4444"/>
                </a:solidFill>
                <a:latin typeface="Inter"/>
              </a:rPr>
              <a:t>84%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323550" y="3981600"/>
            <a:ext cx="225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64748B"/>
                </a:solidFill>
                <a:latin typeface="Inter"/>
              </a:rPr>
              <a:t>Sprint Velocity</a:t>
            </a:r>
          </a:p>
        </p:txBody>
      </p:sp>
      <p:sp>
        <p:nvSpPr>
          <p:cNvPr id="23" name="Block Arc 22"/>
          <p:cNvSpPr/>
          <p:nvPr/>
        </p:nvSpPr>
        <p:spPr>
          <a:xfrm>
            <a:off x="9403650" y="2421600"/>
            <a:ext cx="1500000" cy="1500000"/>
          </a:xfrm>
          <a:prstGeom prst="blockArc">
            <a:avLst>
              <a:gd name="adj1" fmla="val 0"/>
              <a:gd name="adj2" fmla="val 100000"/>
              <a:gd name="adj3" fmla="val 35000"/>
            </a:avLst>
          </a:prstGeom>
          <a:solidFill>
            <a:srgbClr val="E7DE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Block Arc 23"/>
          <p:cNvSpPr/>
          <p:nvPr/>
        </p:nvSpPr>
        <p:spPr>
          <a:xfrm>
            <a:off x="9403650" y="2421600"/>
            <a:ext cx="1500000" cy="1500000"/>
          </a:xfrm>
          <a:prstGeom prst="blockArc">
            <a:avLst>
              <a:gd name="adj1" fmla="val 75000"/>
              <a:gd name="adj2" fmla="val 99900"/>
              <a:gd name="adj3" fmla="val 35000"/>
            </a:avLst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Oval 24"/>
          <p:cNvSpPr/>
          <p:nvPr/>
        </p:nvSpPr>
        <p:spPr>
          <a:xfrm>
            <a:off x="9666150" y="2684100"/>
            <a:ext cx="975000" cy="975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9666150" y="3000975"/>
            <a:ext cx="975000" cy="34125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1B2A4A"/>
                </a:solidFill>
                <a:latin typeface="Inter"/>
              </a:rPr>
              <a:t>99.95%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9666150" y="3269100"/>
            <a:ext cx="975000" cy="21937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0" i="0">
                <a:solidFill>
                  <a:srgbClr val="8B5CF6"/>
                </a:solidFill>
                <a:latin typeface="Inter"/>
              </a:rPr>
              <a:t>99%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9028650" y="3981600"/>
            <a:ext cx="225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64748B"/>
                </a:solidFill>
                <a:latin typeface="Inter"/>
              </a:rPr>
              <a:t>Uptime SLA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27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B2A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692000" y="500000"/>
            <a:ext cx="4000000" cy="3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8000" b="1" i="0">
                <a:solidFill>
                  <a:srgbClr val="182542"/>
                </a:solidFill>
                <a:latin typeface="Inter"/>
              </a:rPr>
              <a:t>05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3029000"/>
            <a:ext cx="2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85800" y="3179000"/>
            <a:ext cx="3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C8A951"/>
                </a:solidFill>
                <a:latin typeface="Inter"/>
              </a:rPr>
              <a:t>Section 05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3529000"/>
            <a:ext cx="80000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000" b="1" i="0">
                <a:solidFill>
                  <a:srgbClr val="FFFFFF"/>
                </a:solidFill>
                <a:latin typeface="Inter"/>
              </a:rPr>
              <a:t>Planning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4329000"/>
            <a:ext cx="8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0" i="0">
                <a:solidFill>
                  <a:srgbClr val="A3A9B6"/>
                </a:solidFill>
                <a:latin typeface="Inter"/>
              </a:rPr>
              <a:t>Roadmap, milestones, and risk management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521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D94A4"/>
                </a:solidFill>
                <a:latin typeface="Inter"/>
              </a:rPr>
              <a:t>[Company Name]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D94A4"/>
                </a:solidFill>
                <a:latin typeface="Inter"/>
              </a:rPr>
              <a:t>28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Project Milestones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685800" y="2921600"/>
            <a:ext cx="10820400" cy="0"/>
          </a:xfrm>
          <a:prstGeom prst="line">
            <a:avLst/>
          </a:prstGeom>
          <a:ln w="12700">
            <a:solidFill>
              <a:srgbClr val="D0D5D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Notched Right Arrow 4"/>
          <p:cNvSpPr/>
          <p:nvPr/>
        </p:nvSpPr>
        <p:spPr>
          <a:xfrm>
            <a:off x="685800" y="2571600"/>
            <a:ext cx="1753400" cy="700000"/>
          </a:xfrm>
          <a:prstGeom prst="notchedRightArrow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100" b="1">
                <a:solidFill>
                  <a:srgbClr val="FFFFFF"/>
                </a:solidFill>
                <a:latin typeface="Inter"/>
              </a:rPr>
              <a:t>Jan 2026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2071600"/>
            <a:ext cx="175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B2A4A"/>
                </a:solidFill>
                <a:latin typeface="Inter"/>
              </a:rPr>
              <a:t>Project Kickoff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3471600"/>
            <a:ext cx="17534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4748B"/>
                </a:solidFill>
                <a:latin typeface="Inter"/>
              </a:rPr>
              <a:t>Assemble team and define scope</a:t>
            </a:r>
          </a:p>
        </p:txBody>
      </p:sp>
      <p:sp>
        <p:nvSpPr>
          <p:cNvPr id="8" name="Oval 7"/>
          <p:cNvSpPr/>
          <p:nvPr/>
        </p:nvSpPr>
        <p:spPr>
          <a:xfrm>
            <a:off x="1522500" y="2431600"/>
            <a:ext cx="80000" cy="80000"/>
          </a:xfrm>
          <a:prstGeom prst="ellipse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Notched Right Arrow 8"/>
          <p:cNvSpPr/>
          <p:nvPr/>
        </p:nvSpPr>
        <p:spPr>
          <a:xfrm>
            <a:off x="2499200" y="2571600"/>
            <a:ext cx="1753400" cy="700000"/>
          </a:xfrm>
          <a:prstGeom prst="notchedRightArrow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100" b="1">
                <a:solidFill>
                  <a:srgbClr val="FFFFFF"/>
                </a:solidFill>
                <a:latin typeface="Inter"/>
              </a:rPr>
              <a:t>Mar 2026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499200" y="2071600"/>
            <a:ext cx="175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B2A4A"/>
                </a:solidFill>
                <a:latin typeface="Inter"/>
              </a:rPr>
              <a:t>Alpha Release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499200" y="3471600"/>
            <a:ext cx="17534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4748B"/>
                </a:solidFill>
                <a:latin typeface="Inter"/>
              </a:rPr>
              <a:t>Core features complete</a:t>
            </a:r>
          </a:p>
        </p:txBody>
      </p:sp>
      <p:sp>
        <p:nvSpPr>
          <p:cNvPr id="12" name="Oval 11"/>
          <p:cNvSpPr/>
          <p:nvPr/>
        </p:nvSpPr>
        <p:spPr>
          <a:xfrm>
            <a:off x="3335900" y="2431600"/>
            <a:ext cx="80000" cy="8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Notched Right Arrow 12"/>
          <p:cNvSpPr/>
          <p:nvPr/>
        </p:nvSpPr>
        <p:spPr>
          <a:xfrm>
            <a:off x="4312600" y="2571600"/>
            <a:ext cx="1753400" cy="700000"/>
          </a:xfrm>
          <a:prstGeom prst="notchedRightArrow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100" b="1">
                <a:solidFill>
                  <a:srgbClr val="FFFFFF"/>
                </a:solidFill>
                <a:latin typeface="Inter"/>
              </a:rPr>
              <a:t>May 2026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312600" y="2071600"/>
            <a:ext cx="175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B2A4A"/>
                </a:solidFill>
                <a:latin typeface="Inter"/>
              </a:rPr>
              <a:t>Beta Testing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312600" y="3471600"/>
            <a:ext cx="17534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4748B"/>
                </a:solidFill>
                <a:latin typeface="Inter"/>
              </a:rPr>
              <a:t>User acceptance testing</a:t>
            </a:r>
          </a:p>
        </p:txBody>
      </p:sp>
      <p:sp>
        <p:nvSpPr>
          <p:cNvPr id="16" name="Oval 15"/>
          <p:cNvSpPr/>
          <p:nvPr/>
        </p:nvSpPr>
        <p:spPr>
          <a:xfrm>
            <a:off x="5149300" y="2431600"/>
            <a:ext cx="80000" cy="8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Notched Right Arrow 16"/>
          <p:cNvSpPr/>
          <p:nvPr/>
        </p:nvSpPr>
        <p:spPr>
          <a:xfrm>
            <a:off x="6126000" y="2571600"/>
            <a:ext cx="1753400" cy="700000"/>
          </a:xfrm>
          <a:prstGeom prst="notchedRightArrow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100" b="1">
                <a:solidFill>
                  <a:srgbClr val="FFFFFF"/>
                </a:solidFill>
                <a:latin typeface="Inter"/>
              </a:rPr>
              <a:t>Jul 2026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126000" y="2071600"/>
            <a:ext cx="175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B2A4A"/>
                </a:solidFill>
                <a:latin typeface="Inter"/>
              </a:rPr>
              <a:t>Launch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126000" y="3471600"/>
            <a:ext cx="17534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4748B"/>
                </a:solidFill>
                <a:latin typeface="Inter"/>
              </a:rPr>
              <a:t>Public release and marketing</a:t>
            </a:r>
          </a:p>
        </p:txBody>
      </p:sp>
      <p:sp>
        <p:nvSpPr>
          <p:cNvPr id="20" name="Oval 19"/>
          <p:cNvSpPr/>
          <p:nvPr/>
        </p:nvSpPr>
        <p:spPr>
          <a:xfrm>
            <a:off x="6962700" y="2431600"/>
            <a:ext cx="80000" cy="80000"/>
          </a:xfrm>
          <a:prstGeom prst="ellipse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Notched Right Arrow 20"/>
          <p:cNvSpPr/>
          <p:nvPr/>
        </p:nvSpPr>
        <p:spPr>
          <a:xfrm>
            <a:off x="7939400" y="2571600"/>
            <a:ext cx="1753400" cy="700000"/>
          </a:xfrm>
          <a:prstGeom prst="notchedRightArrow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100" b="1">
                <a:solidFill>
                  <a:srgbClr val="FFFFFF"/>
                </a:solidFill>
                <a:latin typeface="Inter"/>
              </a:rPr>
              <a:t>Sep 2026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939400" y="2071600"/>
            <a:ext cx="175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B2A4A"/>
                </a:solidFill>
                <a:latin typeface="Inter"/>
              </a:rPr>
              <a:t>Scale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939400" y="3471600"/>
            <a:ext cx="17534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4748B"/>
                </a:solidFill>
                <a:latin typeface="Inter"/>
              </a:rPr>
              <a:t>Performance optimization</a:t>
            </a:r>
          </a:p>
        </p:txBody>
      </p:sp>
      <p:sp>
        <p:nvSpPr>
          <p:cNvPr id="24" name="Oval 23"/>
          <p:cNvSpPr/>
          <p:nvPr/>
        </p:nvSpPr>
        <p:spPr>
          <a:xfrm>
            <a:off x="8776100" y="2431600"/>
            <a:ext cx="80000" cy="8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Notched Right Arrow 24"/>
          <p:cNvSpPr/>
          <p:nvPr/>
        </p:nvSpPr>
        <p:spPr>
          <a:xfrm>
            <a:off x="9752800" y="2571600"/>
            <a:ext cx="1753400" cy="700000"/>
          </a:xfrm>
          <a:prstGeom prst="notchedRightArrow">
            <a:avLst/>
          </a:prstGeom>
          <a:solidFill>
            <a:srgbClr val="14B8A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100" b="1">
                <a:solidFill>
                  <a:srgbClr val="FFFFFF"/>
                </a:solidFill>
                <a:latin typeface="Inter"/>
              </a:rPr>
              <a:t>Nov 2026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9752800" y="2071600"/>
            <a:ext cx="175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B2A4A"/>
                </a:solidFill>
                <a:latin typeface="Inter"/>
              </a:rPr>
              <a:t>Review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9752800" y="3471600"/>
            <a:ext cx="17534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4748B"/>
                </a:solidFill>
                <a:latin typeface="Inter"/>
              </a:rPr>
              <a:t>Post-launch assessment</a:t>
            </a:r>
          </a:p>
        </p:txBody>
      </p:sp>
      <p:sp>
        <p:nvSpPr>
          <p:cNvPr id="28" name="Oval 27"/>
          <p:cNvSpPr/>
          <p:nvPr/>
        </p:nvSpPr>
        <p:spPr>
          <a:xfrm>
            <a:off x="10589500" y="2431600"/>
            <a:ext cx="80000" cy="80000"/>
          </a:xfrm>
          <a:prstGeom prst="ellipse">
            <a:avLst/>
          </a:prstGeom>
          <a:solidFill>
            <a:srgbClr val="14B8A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29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B2A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692000" y="500000"/>
            <a:ext cx="4000000" cy="3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8000" b="1" i="0">
                <a:solidFill>
                  <a:srgbClr val="182542"/>
                </a:solidFill>
                <a:latin typeface="Inter"/>
              </a:rPr>
              <a:t>01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3029000"/>
            <a:ext cx="2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85800" y="3179000"/>
            <a:ext cx="3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C8A951"/>
                </a:solidFill>
                <a:latin typeface="Inter"/>
              </a:rPr>
              <a:t>Section 01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3529000"/>
            <a:ext cx="80000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000" b="1" i="0">
                <a:solidFill>
                  <a:srgbClr val="FFFFFF"/>
                </a:solidFill>
                <a:latin typeface="Inter"/>
              </a:rPr>
              <a:t>About Us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4329000"/>
            <a:ext cx="8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0" i="0">
                <a:solidFill>
                  <a:srgbClr val="A3A9B6"/>
                </a:solidFill>
                <a:latin typeface="Inter"/>
              </a:rPr>
              <a:t>Who we are and what we stand for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521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D94A4"/>
                </a:solidFill>
                <a:latin typeface="Inter"/>
              </a:rPr>
              <a:t>[Company Name]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D94A4"/>
                </a:solidFill>
                <a:latin typeface="Inter"/>
              </a:rPr>
              <a:t>3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Project Board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ounded Rectangle 3"/>
          <p:cNvSpPr/>
          <p:nvPr/>
        </p:nvSpPr>
        <p:spPr>
          <a:xfrm>
            <a:off x="713232" y="1499032"/>
            <a:ext cx="3440133" cy="4729200"/>
          </a:xfrm>
          <a:prstGeom prst="roundRect">
            <a:avLst>
              <a:gd name="adj" fmla="val 169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ounded Rectangle 4"/>
          <p:cNvSpPr/>
          <p:nvPr/>
        </p:nvSpPr>
        <p:spPr>
          <a:xfrm>
            <a:off x="685800" y="1471600"/>
            <a:ext cx="3440133" cy="4729200"/>
          </a:xfrm>
          <a:prstGeom prst="roundRect">
            <a:avLst>
              <a:gd name="adj" fmla="val 169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3440133" cy="50800"/>
          </a:xfrm>
          <a:prstGeom prst="rect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471600"/>
            <a:ext cx="3440133" cy="400000"/>
          </a:xfrm>
          <a:prstGeom prst="rect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765800" y="1531600"/>
            <a:ext cx="3280133" cy="28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To Do</a:t>
            </a:r>
          </a:p>
        </p:txBody>
      </p:sp>
      <p:sp>
        <p:nvSpPr>
          <p:cNvPr id="9" name="Oval 8"/>
          <p:cNvSpPr/>
          <p:nvPr/>
        </p:nvSpPr>
        <p:spPr>
          <a:xfrm>
            <a:off x="3845933" y="1591600"/>
            <a:ext cx="160000" cy="160000"/>
          </a:xfrm>
          <a:prstGeom prst="ellipse">
            <a:avLst/>
          </a:prstGeom>
          <a:solidFill>
            <a:srgbClr val="2F68C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3845933" y="1591600"/>
            <a:ext cx="160000" cy="1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3</a:t>
            </a:r>
          </a:p>
        </p:txBody>
      </p:sp>
      <p:sp>
        <p:nvSpPr>
          <p:cNvPr id="11" name="Snip Same Side Corner Rectangle 10"/>
          <p:cNvSpPr/>
          <p:nvPr/>
        </p:nvSpPr>
        <p:spPr>
          <a:xfrm>
            <a:off x="745800" y="1971600"/>
            <a:ext cx="3320133" cy="320000"/>
          </a:xfrm>
          <a:prstGeom prst="snip2Same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745800" y="1971600"/>
            <a:ext cx="40000" cy="320000"/>
          </a:xfrm>
          <a:prstGeom prst="rect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825800" y="2001600"/>
            <a:ext cx="3180133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B2A4A"/>
                </a:solidFill>
                <a:latin typeface="Inter"/>
              </a:rPr>
              <a:t>Define requirements</a:t>
            </a:r>
          </a:p>
        </p:txBody>
      </p:sp>
      <p:sp>
        <p:nvSpPr>
          <p:cNvPr id="14" name="Snip Same Side Corner Rectangle 13"/>
          <p:cNvSpPr/>
          <p:nvPr/>
        </p:nvSpPr>
        <p:spPr>
          <a:xfrm>
            <a:off x="745800" y="2411600"/>
            <a:ext cx="3320133" cy="320000"/>
          </a:xfrm>
          <a:prstGeom prst="snip2Same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ectangle 14"/>
          <p:cNvSpPr/>
          <p:nvPr/>
        </p:nvSpPr>
        <p:spPr>
          <a:xfrm>
            <a:off x="745800" y="2411600"/>
            <a:ext cx="40000" cy="320000"/>
          </a:xfrm>
          <a:prstGeom prst="rect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825800" y="2441600"/>
            <a:ext cx="3180133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B2A4A"/>
                </a:solidFill>
                <a:latin typeface="Inter"/>
              </a:rPr>
              <a:t>Design wireframes</a:t>
            </a:r>
          </a:p>
        </p:txBody>
      </p:sp>
      <p:sp>
        <p:nvSpPr>
          <p:cNvPr id="17" name="Snip Same Side Corner Rectangle 16"/>
          <p:cNvSpPr/>
          <p:nvPr/>
        </p:nvSpPr>
        <p:spPr>
          <a:xfrm>
            <a:off x="745800" y="2851600"/>
            <a:ext cx="3320133" cy="320000"/>
          </a:xfrm>
          <a:prstGeom prst="snip2Same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745800" y="2851600"/>
            <a:ext cx="40000" cy="320000"/>
          </a:xfrm>
          <a:prstGeom prst="rect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825800" y="2881600"/>
            <a:ext cx="3180133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B2A4A"/>
                </a:solidFill>
                <a:latin typeface="Inter"/>
              </a:rPr>
              <a:t>Set up CI/CD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4403365" y="1499032"/>
            <a:ext cx="3440133" cy="4729200"/>
          </a:xfrm>
          <a:prstGeom prst="roundRect">
            <a:avLst>
              <a:gd name="adj" fmla="val 169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4375933" y="1471600"/>
            <a:ext cx="3440133" cy="4729200"/>
          </a:xfrm>
          <a:prstGeom prst="roundRect">
            <a:avLst>
              <a:gd name="adj" fmla="val 169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4375933" y="1471600"/>
            <a:ext cx="3440133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ectangle 22"/>
          <p:cNvSpPr/>
          <p:nvPr/>
        </p:nvSpPr>
        <p:spPr>
          <a:xfrm>
            <a:off x="4375933" y="1471600"/>
            <a:ext cx="3440133" cy="40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4455933" y="1531600"/>
            <a:ext cx="3280133" cy="28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In Progress</a:t>
            </a:r>
          </a:p>
        </p:txBody>
      </p:sp>
      <p:sp>
        <p:nvSpPr>
          <p:cNvPr id="25" name="Oval 24"/>
          <p:cNvSpPr/>
          <p:nvPr/>
        </p:nvSpPr>
        <p:spPr>
          <a:xfrm>
            <a:off x="7536066" y="1591600"/>
            <a:ext cx="160000" cy="160000"/>
          </a:xfrm>
          <a:prstGeom prst="ellipse">
            <a:avLst/>
          </a:prstGeom>
          <a:solidFill>
            <a:srgbClr val="0C946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7536066" y="1591600"/>
            <a:ext cx="160000" cy="1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2</a:t>
            </a:r>
          </a:p>
        </p:txBody>
      </p:sp>
      <p:sp>
        <p:nvSpPr>
          <p:cNvPr id="27" name="Snip Same Side Corner Rectangle 26"/>
          <p:cNvSpPr/>
          <p:nvPr/>
        </p:nvSpPr>
        <p:spPr>
          <a:xfrm>
            <a:off x="4435933" y="1971600"/>
            <a:ext cx="3320133" cy="320000"/>
          </a:xfrm>
          <a:prstGeom prst="snip2Same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ectangle 27"/>
          <p:cNvSpPr/>
          <p:nvPr/>
        </p:nvSpPr>
        <p:spPr>
          <a:xfrm>
            <a:off x="4435933" y="1971600"/>
            <a:ext cx="40000" cy="32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4515933" y="2001600"/>
            <a:ext cx="3180133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B2A4A"/>
                </a:solidFill>
                <a:latin typeface="Inter"/>
              </a:rPr>
              <a:t>API development</a:t>
            </a:r>
          </a:p>
        </p:txBody>
      </p:sp>
      <p:sp>
        <p:nvSpPr>
          <p:cNvPr id="30" name="Snip Same Side Corner Rectangle 29"/>
          <p:cNvSpPr/>
          <p:nvPr/>
        </p:nvSpPr>
        <p:spPr>
          <a:xfrm>
            <a:off x="4435933" y="2411600"/>
            <a:ext cx="3320133" cy="320000"/>
          </a:xfrm>
          <a:prstGeom prst="snip2Same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ectangle 30"/>
          <p:cNvSpPr/>
          <p:nvPr/>
        </p:nvSpPr>
        <p:spPr>
          <a:xfrm>
            <a:off x="4435933" y="2411600"/>
            <a:ext cx="40000" cy="32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4515933" y="2441600"/>
            <a:ext cx="3180133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B2A4A"/>
                </a:solidFill>
                <a:latin typeface="Inter"/>
              </a:rPr>
              <a:t>Frontend build</a:t>
            </a:r>
          </a:p>
        </p:txBody>
      </p:sp>
      <p:sp>
        <p:nvSpPr>
          <p:cNvPr id="33" name="Rounded Rectangle 32"/>
          <p:cNvSpPr/>
          <p:nvPr/>
        </p:nvSpPr>
        <p:spPr>
          <a:xfrm>
            <a:off x="8093498" y="1499032"/>
            <a:ext cx="3440133" cy="4729200"/>
          </a:xfrm>
          <a:prstGeom prst="roundRect">
            <a:avLst>
              <a:gd name="adj" fmla="val 169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Rounded Rectangle 33"/>
          <p:cNvSpPr/>
          <p:nvPr/>
        </p:nvSpPr>
        <p:spPr>
          <a:xfrm>
            <a:off x="8066066" y="1471600"/>
            <a:ext cx="3440133" cy="4729200"/>
          </a:xfrm>
          <a:prstGeom prst="roundRect">
            <a:avLst>
              <a:gd name="adj" fmla="val 169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Rectangle 34"/>
          <p:cNvSpPr/>
          <p:nvPr/>
        </p:nvSpPr>
        <p:spPr>
          <a:xfrm>
            <a:off x="8066066" y="1471600"/>
            <a:ext cx="3440133" cy="508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ectangle 35"/>
          <p:cNvSpPr/>
          <p:nvPr/>
        </p:nvSpPr>
        <p:spPr>
          <a:xfrm>
            <a:off x="8066066" y="1471600"/>
            <a:ext cx="3440133" cy="40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8146066" y="1531600"/>
            <a:ext cx="3280133" cy="28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Done</a:t>
            </a:r>
          </a:p>
        </p:txBody>
      </p:sp>
      <p:sp>
        <p:nvSpPr>
          <p:cNvPr id="38" name="Oval 37"/>
          <p:cNvSpPr/>
          <p:nvPr/>
        </p:nvSpPr>
        <p:spPr>
          <a:xfrm>
            <a:off x="11226199" y="1591600"/>
            <a:ext cx="160000" cy="160000"/>
          </a:xfrm>
          <a:prstGeom prst="ellipse">
            <a:avLst/>
          </a:prstGeom>
          <a:solidFill>
            <a:srgbClr val="BF363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TextBox 38"/>
          <p:cNvSpPr txBox="1"/>
          <p:nvPr/>
        </p:nvSpPr>
        <p:spPr>
          <a:xfrm>
            <a:off x="11226199" y="1591600"/>
            <a:ext cx="160000" cy="1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3</a:t>
            </a:r>
          </a:p>
        </p:txBody>
      </p:sp>
      <p:sp>
        <p:nvSpPr>
          <p:cNvPr id="40" name="Snip Same Side Corner Rectangle 39"/>
          <p:cNvSpPr/>
          <p:nvPr/>
        </p:nvSpPr>
        <p:spPr>
          <a:xfrm>
            <a:off x="8126066" y="1971600"/>
            <a:ext cx="3320133" cy="320000"/>
          </a:xfrm>
          <a:prstGeom prst="snip2Same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Rectangle 40"/>
          <p:cNvSpPr/>
          <p:nvPr/>
        </p:nvSpPr>
        <p:spPr>
          <a:xfrm>
            <a:off x="8126066" y="1971600"/>
            <a:ext cx="40000" cy="32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8206066" y="2001600"/>
            <a:ext cx="3180133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B2A4A"/>
                </a:solidFill>
                <a:latin typeface="Inter"/>
              </a:rPr>
              <a:t>Project charter</a:t>
            </a:r>
          </a:p>
        </p:txBody>
      </p:sp>
      <p:sp>
        <p:nvSpPr>
          <p:cNvPr id="43" name="Snip Same Side Corner Rectangle 42"/>
          <p:cNvSpPr/>
          <p:nvPr/>
        </p:nvSpPr>
        <p:spPr>
          <a:xfrm>
            <a:off x="8126066" y="2411600"/>
            <a:ext cx="3320133" cy="320000"/>
          </a:xfrm>
          <a:prstGeom prst="snip2Same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Rectangle 43"/>
          <p:cNvSpPr/>
          <p:nvPr/>
        </p:nvSpPr>
        <p:spPr>
          <a:xfrm>
            <a:off x="8126066" y="2411600"/>
            <a:ext cx="40000" cy="32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TextBox 44"/>
          <p:cNvSpPr txBox="1"/>
          <p:nvPr/>
        </p:nvSpPr>
        <p:spPr>
          <a:xfrm>
            <a:off x="8206066" y="2441600"/>
            <a:ext cx="3180133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B2A4A"/>
                </a:solidFill>
                <a:latin typeface="Inter"/>
              </a:rPr>
              <a:t>Team onboarding</a:t>
            </a:r>
          </a:p>
        </p:txBody>
      </p:sp>
      <p:sp>
        <p:nvSpPr>
          <p:cNvPr id="46" name="Snip Same Side Corner Rectangle 45"/>
          <p:cNvSpPr/>
          <p:nvPr/>
        </p:nvSpPr>
        <p:spPr>
          <a:xfrm>
            <a:off x="8126066" y="2851600"/>
            <a:ext cx="3320133" cy="320000"/>
          </a:xfrm>
          <a:prstGeom prst="snip2Same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Rectangle 46"/>
          <p:cNvSpPr/>
          <p:nvPr/>
        </p:nvSpPr>
        <p:spPr>
          <a:xfrm>
            <a:off x="8126066" y="2851600"/>
            <a:ext cx="40000" cy="32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TextBox 47"/>
          <p:cNvSpPr txBox="1"/>
          <p:nvPr/>
        </p:nvSpPr>
        <p:spPr>
          <a:xfrm>
            <a:off x="8206066" y="2881600"/>
            <a:ext cx="3180133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B2A4A"/>
                </a:solidFill>
                <a:latin typeface="Inter"/>
              </a:rPr>
              <a:t>Architecture review</a:t>
            </a:r>
          </a:p>
        </p:txBody>
      </p:sp>
      <p:sp>
        <p:nvSpPr>
          <p:cNvPr id="49" name="Rectangle 4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0" name="TextBox 4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30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Risk Assessment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1235800" y="1621600"/>
            <a:ext cx="2000000" cy="1400000"/>
          </a:xfrm>
          <a:prstGeom prst="rect">
            <a:avLst/>
          </a:prstGeom>
          <a:solidFill>
            <a:srgbClr val="87DCC0"/>
          </a:solidFill>
          <a:ln w="6350">
            <a:solidFill>
              <a:srgbClr val="D1D4D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3235800" y="1621600"/>
            <a:ext cx="2000000" cy="1400000"/>
          </a:xfrm>
          <a:prstGeom prst="rect">
            <a:avLst/>
          </a:prstGeom>
          <a:solidFill>
            <a:srgbClr val="FACE85"/>
          </a:solidFill>
          <a:ln w="6350">
            <a:solidFill>
              <a:srgbClr val="D1D4D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5235800" y="1621600"/>
            <a:ext cx="2000000" cy="1400000"/>
          </a:xfrm>
          <a:prstGeom prst="rect">
            <a:avLst/>
          </a:prstGeom>
          <a:solidFill>
            <a:srgbClr val="F7A1A1"/>
          </a:solidFill>
          <a:ln w="6350">
            <a:solidFill>
              <a:srgbClr val="D1D4D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ectangle 7"/>
          <p:cNvSpPr/>
          <p:nvPr/>
        </p:nvSpPr>
        <p:spPr>
          <a:xfrm>
            <a:off x="1235800" y="3021600"/>
            <a:ext cx="2000000" cy="1400000"/>
          </a:xfrm>
          <a:prstGeom prst="rect">
            <a:avLst/>
          </a:prstGeom>
          <a:solidFill>
            <a:srgbClr val="D3F9E7"/>
          </a:solidFill>
          <a:ln w="6350">
            <a:solidFill>
              <a:srgbClr val="D1D4D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ectangle 8"/>
          <p:cNvSpPr/>
          <p:nvPr/>
        </p:nvSpPr>
        <p:spPr>
          <a:xfrm>
            <a:off x="3235800" y="3021600"/>
            <a:ext cx="2000000" cy="1400000"/>
          </a:xfrm>
          <a:prstGeom prst="rect">
            <a:avLst/>
          </a:prstGeom>
          <a:solidFill>
            <a:srgbClr val="FDE9A6"/>
          </a:solidFill>
          <a:ln w="6350">
            <a:solidFill>
              <a:srgbClr val="D1D4D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5235800" y="3021600"/>
            <a:ext cx="2000000" cy="1400000"/>
          </a:xfrm>
          <a:prstGeom prst="rect">
            <a:avLst/>
          </a:prstGeom>
          <a:solidFill>
            <a:srgbClr val="FACE85"/>
          </a:solidFill>
          <a:ln w="6350">
            <a:solidFill>
              <a:srgbClr val="D1D4D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ectangle 10"/>
          <p:cNvSpPr/>
          <p:nvPr/>
        </p:nvSpPr>
        <p:spPr>
          <a:xfrm>
            <a:off x="1235800" y="4421600"/>
            <a:ext cx="2000000" cy="1400000"/>
          </a:xfrm>
          <a:prstGeom prst="rect">
            <a:avLst/>
          </a:prstGeom>
          <a:solidFill>
            <a:srgbClr val="E8FCF2"/>
          </a:solidFill>
          <a:ln w="6350">
            <a:solidFill>
              <a:srgbClr val="D1D4D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3235800" y="4421600"/>
            <a:ext cx="2000000" cy="1400000"/>
          </a:xfrm>
          <a:prstGeom prst="rect">
            <a:avLst/>
          </a:prstGeom>
          <a:solidFill>
            <a:srgbClr val="D3F9E7"/>
          </a:solidFill>
          <a:ln w="6350">
            <a:solidFill>
              <a:srgbClr val="D1D4D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ectangle 12"/>
          <p:cNvSpPr/>
          <p:nvPr/>
        </p:nvSpPr>
        <p:spPr>
          <a:xfrm>
            <a:off x="5235800" y="4421600"/>
            <a:ext cx="2000000" cy="1400000"/>
          </a:xfrm>
          <a:prstGeom prst="rect">
            <a:avLst/>
          </a:prstGeom>
          <a:solidFill>
            <a:srgbClr val="FDE9A6"/>
          </a:solidFill>
          <a:ln w="6350">
            <a:solidFill>
              <a:srgbClr val="D1D4D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6055800" y="2141600"/>
            <a:ext cx="360000" cy="360000"/>
          </a:xfrm>
          <a:prstGeom prst="ellipse">
            <a:avLst/>
          </a:prstGeom>
          <a:solidFill>
            <a:srgbClr val="991B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5265800" y="2521600"/>
            <a:ext cx="194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B2A4A"/>
                </a:solidFill>
                <a:latin typeface="Inter"/>
              </a:rPr>
              <a:t>Data Breach</a:t>
            </a:r>
          </a:p>
        </p:txBody>
      </p:sp>
      <p:sp>
        <p:nvSpPr>
          <p:cNvPr id="16" name="Oval 15"/>
          <p:cNvSpPr/>
          <p:nvPr/>
        </p:nvSpPr>
        <p:spPr>
          <a:xfrm>
            <a:off x="6055800" y="3541600"/>
            <a:ext cx="360000" cy="3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5265800" y="3921600"/>
            <a:ext cx="194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B2A4A"/>
                </a:solidFill>
                <a:latin typeface="Inter"/>
              </a:rPr>
              <a:t>Supply Chain</a:t>
            </a:r>
          </a:p>
        </p:txBody>
      </p:sp>
      <p:sp>
        <p:nvSpPr>
          <p:cNvPr id="18" name="Oval 17"/>
          <p:cNvSpPr/>
          <p:nvPr/>
        </p:nvSpPr>
        <p:spPr>
          <a:xfrm>
            <a:off x="4055800" y="3541600"/>
            <a:ext cx="360000" cy="36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3265800" y="3921600"/>
            <a:ext cx="194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B2A4A"/>
                </a:solidFill>
                <a:latin typeface="Inter"/>
              </a:rPr>
              <a:t>Compliance</a:t>
            </a:r>
          </a:p>
        </p:txBody>
      </p:sp>
      <p:sp>
        <p:nvSpPr>
          <p:cNvPr id="20" name="Oval 19"/>
          <p:cNvSpPr/>
          <p:nvPr/>
        </p:nvSpPr>
        <p:spPr>
          <a:xfrm>
            <a:off x="6055800" y="3541600"/>
            <a:ext cx="360000" cy="36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5265800" y="3921600"/>
            <a:ext cx="194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B2A4A"/>
                </a:solidFill>
                <a:latin typeface="Inter"/>
              </a:rPr>
              <a:t>Talent</a:t>
            </a:r>
          </a:p>
        </p:txBody>
      </p:sp>
      <p:sp>
        <p:nvSpPr>
          <p:cNvPr id="22" name="Oval 21"/>
          <p:cNvSpPr/>
          <p:nvPr/>
        </p:nvSpPr>
        <p:spPr>
          <a:xfrm>
            <a:off x="6055800" y="3541600"/>
            <a:ext cx="360000" cy="3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5265800" y="3921600"/>
            <a:ext cx="194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B2A4A"/>
                </a:solidFill>
                <a:latin typeface="Inter"/>
              </a:rPr>
              <a:t>Market Shift</a:t>
            </a:r>
          </a:p>
        </p:txBody>
      </p:sp>
      <p:sp>
        <p:nvSpPr>
          <p:cNvPr id="24" name="Oval 23"/>
          <p:cNvSpPr/>
          <p:nvPr/>
        </p:nvSpPr>
        <p:spPr>
          <a:xfrm>
            <a:off x="2055800" y="4941600"/>
            <a:ext cx="360000" cy="36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1265800" y="5321600"/>
            <a:ext cx="194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B2A4A"/>
                </a:solidFill>
                <a:latin typeface="Inter"/>
              </a:rPr>
              <a:t>Technology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235800" y="590160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B2A4A"/>
                </a:solidFill>
                <a:latin typeface="Inter"/>
              </a:rPr>
              <a:t>Likelihood</a:t>
            </a:r>
          </a:p>
        </p:txBody>
      </p:sp>
      <p:cxnSp>
        <p:nvCxnSpPr>
          <p:cNvPr id="27" name="Connector 26"/>
          <p:cNvCxnSpPr/>
          <p:nvPr/>
        </p:nvCxnSpPr>
        <p:spPr>
          <a:xfrm>
            <a:off x="1435800" y="5881600"/>
            <a:ext cx="5600000" cy="0"/>
          </a:xfrm>
          <a:prstGeom prst="line">
            <a:avLst/>
          </a:prstGeom>
          <a:ln w="127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735800" y="3571600"/>
            <a:ext cx="45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B2A4A"/>
                </a:solidFill>
                <a:latin typeface="Inter"/>
              </a:rPr>
              <a:t>Impact</a:t>
            </a:r>
          </a:p>
        </p:txBody>
      </p:sp>
      <p:cxnSp>
        <p:nvCxnSpPr>
          <p:cNvPr id="29" name="Connector 28"/>
          <p:cNvCxnSpPr/>
          <p:nvPr/>
        </p:nvCxnSpPr>
        <p:spPr>
          <a:xfrm flipV="1">
            <a:off x="1175800" y="1821600"/>
            <a:ext cx="0" cy="3800000"/>
          </a:xfrm>
          <a:prstGeom prst="line">
            <a:avLst/>
          </a:prstGeom>
          <a:ln w="127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1235800" y="1371600"/>
            <a:ext cx="200000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4748B"/>
                </a:solidFill>
                <a:latin typeface="Inter"/>
              </a:rPr>
              <a:t>Low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3235800" y="1371600"/>
            <a:ext cx="200000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4748B"/>
                </a:solidFill>
                <a:latin typeface="Inter"/>
              </a:rPr>
              <a:t>Med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235800" y="1371600"/>
            <a:ext cx="200000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4748B"/>
                </a:solidFill>
                <a:latin typeface="Inter"/>
              </a:rPr>
              <a:t>High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785800" y="1621600"/>
            <a:ext cx="400000" cy="1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64748B"/>
                </a:solidFill>
                <a:latin typeface="Inter"/>
              </a:rPr>
              <a:t>High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785800" y="3021600"/>
            <a:ext cx="400000" cy="1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64748B"/>
                </a:solidFill>
                <a:latin typeface="Inter"/>
              </a:rPr>
              <a:t>Med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785800" y="4421600"/>
            <a:ext cx="400000" cy="1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64748B"/>
                </a:solidFill>
                <a:latin typeface="Inter"/>
              </a:rPr>
              <a:t>Low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7635800" y="1521600"/>
            <a:ext cx="250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1B2A4A"/>
                </a:solidFill>
                <a:latin typeface="Inter"/>
              </a:rPr>
              <a:t>Severity</a:t>
            </a:r>
          </a:p>
        </p:txBody>
      </p:sp>
      <p:sp>
        <p:nvSpPr>
          <p:cNvPr id="37" name="Rounded Rectangle 36"/>
          <p:cNvSpPr/>
          <p:nvPr/>
        </p:nvSpPr>
        <p:spPr>
          <a:xfrm>
            <a:off x="7635800" y="182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7915800" y="1821600"/>
            <a:ext cx="15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1B2A4A"/>
                </a:solidFill>
                <a:latin typeface="Inter"/>
              </a:rPr>
              <a:t>LOW</a:t>
            </a:r>
          </a:p>
        </p:txBody>
      </p:sp>
      <p:sp>
        <p:nvSpPr>
          <p:cNvPr id="39" name="Rounded Rectangle 38"/>
          <p:cNvSpPr/>
          <p:nvPr/>
        </p:nvSpPr>
        <p:spPr>
          <a:xfrm>
            <a:off x="7635800" y="220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7915800" y="2201600"/>
            <a:ext cx="15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1B2A4A"/>
                </a:solidFill>
                <a:latin typeface="Inter"/>
              </a:rPr>
              <a:t>MEDIUM</a:t>
            </a:r>
          </a:p>
        </p:txBody>
      </p:sp>
      <p:sp>
        <p:nvSpPr>
          <p:cNvPr id="41" name="Rounded Rectangle 40"/>
          <p:cNvSpPr/>
          <p:nvPr/>
        </p:nvSpPr>
        <p:spPr>
          <a:xfrm>
            <a:off x="7635800" y="258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7915800" y="2581600"/>
            <a:ext cx="15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1B2A4A"/>
                </a:solidFill>
                <a:latin typeface="Inter"/>
              </a:rPr>
              <a:t>HIGH</a:t>
            </a:r>
          </a:p>
        </p:txBody>
      </p:sp>
      <p:sp>
        <p:nvSpPr>
          <p:cNvPr id="43" name="Rounded Rectangle 42"/>
          <p:cNvSpPr/>
          <p:nvPr/>
        </p:nvSpPr>
        <p:spPr>
          <a:xfrm>
            <a:off x="7635800" y="296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991B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TextBox 43"/>
          <p:cNvSpPr txBox="1"/>
          <p:nvPr/>
        </p:nvSpPr>
        <p:spPr>
          <a:xfrm>
            <a:off x="7915800" y="2961600"/>
            <a:ext cx="15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1B2A4A"/>
                </a:solidFill>
                <a:latin typeface="Inter"/>
              </a:rPr>
              <a:t>CRITICAL</a:t>
            </a:r>
          </a:p>
        </p:txBody>
      </p:sp>
      <p:sp>
        <p:nvSpPr>
          <p:cNvPr id="45" name="Rectangle 4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TextBox 4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31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B2A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692000" y="500000"/>
            <a:ext cx="4000000" cy="3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8000" b="1" i="0">
                <a:solidFill>
                  <a:srgbClr val="182542"/>
                </a:solidFill>
                <a:latin typeface="Inter"/>
              </a:rPr>
              <a:t>06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3029000"/>
            <a:ext cx="2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85800" y="3179000"/>
            <a:ext cx="3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C8A951"/>
                </a:solidFill>
                <a:latin typeface="Inter"/>
              </a:rPr>
              <a:t>Section 06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3529000"/>
            <a:ext cx="80000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000" b="1" i="0">
                <a:solidFill>
                  <a:srgbClr val="FFFFFF"/>
                </a:solidFill>
                <a:latin typeface="Inter"/>
              </a:rPr>
              <a:t>Deliverables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4329000"/>
            <a:ext cx="8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0" i="0">
                <a:solidFill>
                  <a:srgbClr val="A3A9B6"/>
                </a:solidFill>
                <a:latin typeface="Inter"/>
              </a:rPr>
              <a:t>Tangible outcomes and milestones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521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D94A4"/>
                </a:solidFill>
                <a:latin typeface="Inter"/>
              </a:rPr>
              <a:t>[Company Name]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D94A4"/>
                </a:solidFill>
                <a:latin typeface="Inter"/>
              </a:rPr>
              <a:t>32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Strategic Priorities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99032"/>
            <a:ext cx="5210200" cy="4500000"/>
          </a:xfrm>
          <a:prstGeom prst="roundRect">
            <a:avLst>
              <a:gd name="adj" fmla="val 1535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5210200" cy="4500000"/>
          </a:xfrm>
          <a:prstGeom prst="roundRect">
            <a:avLst>
              <a:gd name="adj" fmla="val 1535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471600"/>
            <a:ext cx="5210200" cy="50800"/>
          </a:xfrm>
          <a:prstGeom prst="rect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8358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B2A4A"/>
                </a:solidFill>
                <a:latin typeface="Inter"/>
              </a:rPr>
              <a:t>Short-Term Goals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358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C8A951"/>
              </a:buClr>
            </a:pPr>
            <a:r>
              <a:rPr sz="1400">
                <a:solidFill>
                  <a:srgbClr val="1B2A4A"/>
                </a:solidFill>
                <a:latin typeface="Inter"/>
              </a:rPr>
              <a:t>Launch Phase 2 platform by Q2 2026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C8A951"/>
              </a:buClr>
            </a:pPr>
            <a:r>
              <a:rPr sz="1400">
                <a:solidFill>
                  <a:srgbClr val="1B2A4A"/>
                </a:solidFill>
                <a:latin typeface="Inter"/>
              </a:rPr>
              <a:t>Achieve 15% market share in target segments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C8A951"/>
              </a:buClr>
            </a:pPr>
            <a:r>
              <a:rPr sz="1400">
                <a:solidFill>
                  <a:srgbClr val="1B2A4A"/>
                </a:solidFill>
                <a:latin typeface="Inter"/>
              </a:rPr>
              <a:t>Reduce operational costs by 12%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C8A951"/>
              </a:buClr>
            </a:pPr>
            <a:r>
              <a:rPr sz="1400">
                <a:solidFill>
                  <a:srgbClr val="1B2A4A"/>
                </a:solidFill>
                <a:latin typeface="Inter"/>
              </a:rPr>
              <a:t>Complete digital transformation initiative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6323432" y="1499032"/>
            <a:ext cx="5210200" cy="4500000"/>
          </a:xfrm>
          <a:prstGeom prst="roundRect">
            <a:avLst>
              <a:gd name="adj" fmla="val 1535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6296000" y="1471600"/>
            <a:ext cx="5210200" cy="4500000"/>
          </a:xfrm>
          <a:prstGeom prst="roundRect">
            <a:avLst>
              <a:gd name="adj" fmla="val 1535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6296000" y="1471600"/>
            <a:ext cx="5210200" cy="50800"/>
          </a:xfrm>
          <a:prstGeom prst="rect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64460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B2A4A"/>
                </a:solidFill>
                <a:latin typeface="Inter"/>
              </a:rPr>
              <a:t>Long-Term Vision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4460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C8A951"/>
              </a:buClr>
            </a:pPr>
            <a:r>
              <a:rPr sz="1400">
                <a:solidFill>
                  <a:srgbClr val="1B2A4A"/>
                </a:solidFill>
                <a:latin typeface="Inter"/>
              </a:rPr>
              <a:t>Establish market leadership in 3 regions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C8A951"/>
              </a:buClr>
            </a:pPr>
            <a:r>
              <a:rPr sz="1400">
                <a:solidFill>
                  <a:srgbClr val="1B2A4A"/>
                </a:solidFill>
                <a:latin typeface="Inter"/>
              </a:rPr>
              <a:t>Build sustainable competitive moat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C8A951"/>
              </a:buClr>
            </a:pPr>
            <a:r>
              <a:rPr sz="1400">
                <a:solidFill>
                  <a:srgbClr val="1B2A4A"/>
                </a:solidFill>
                <a:latin typeface="Inter"/>
              </a:rPr>
              <a:t>Achieve $1B revenue milestone by 2028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C8A951"/>
              </a:buClr>
            </a:pPr>
            <a:r>
              <a:rPr sz="1400">
                <a:solidFill>
                  <a:srgbClr val="1B2A4A"/>
                </a:solidFill>
                <a:latin typeface="Inter"/>
              </a:rPr>
              <a:t>Develop AI-powered service offerings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33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Key Focus Areas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99032"/>
            <a:ext cx="3406800" cy="4200000"/>
          </a:xfrm>
          <a:prstGeom prst="roundRect">
            <a:avLst>
              <a:gd name="adj" fmla="val 190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3406800" cy="4200000"/>
          </a:xfrm>
          <a:prstGeom prst="roundRect">
            <a:avLst>
              <a:gd name="adj" fmla="val 190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471600"/>
            <a:ext cx="3406800" cy="50800"/>
          </a:xfrm>
          <a:prstGeom prst="rect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2109200" y="1841600"/>
            <a:ext cx="560000" cy="56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21092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858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B2A4A"/>
                </a:solidFill>
                <a:latin typeface="Inter"/>
              </a:rPr>
              <a:t>Consulting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358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4748B"/>
                </a:solidFill>
                <a:latin typeface="Inter"/>
              </a:rPr>
              <a:t>Strategic advisory services tailored to your industry and growth stage.</a:t>
            </a:r>
          </a:p>
        </p:txBody>
      </p:sp>
      <p:cxnSp>
        <p:nvCxnSpPr>
          <p:cNvPr id="12" name="Connector 11"/>
          <p:cNvCxnSpPr/>
          <p:nvPr/>
        </p:nvCxnSpPr>
        <p:spPr>
          <a:xfrm>
            <a:off x="1537500" y="5611600"/>
            <a:ext cx="1703400" cy="0"/>
          </a:xfrm>
          <a:prstGeom prst="line">
            <a:avLst/>
          </a:prstGeom>
          <a:ln w="38100">
            <a:solidFill>
              <a:srgbClr val="3B82F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ounded Rectangle 12"/>
          <p:cNvSpPr/>
          <p:nvPr/>
        </p:nvSpPr>
        <p:spPr>
          <a:xfrm>
            <a:off x="4420032" y="1499032"/>
            <a:ext cx="3406800" cy="4200000"/>
          </a:xfrm>
          <a:prstGeom prst="roundRect">
            <a:avLst>
              <a:gd name="adj" fmla="val 190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4392600" y="1471600"/>
            <a:ext cx="3406800" cy="4200000"/>
          </a:xfrm>
          <a:prstGeom prst="roundRect">
            <a:avLst>
              <a:gd name="adj" fmla="val 190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ectangle 14"/>
          <p:cNvSpPr/>
          <p:nvPr/>
        </p:nvSpPr>
        <p:spPr>
          <a:xfrm>
            <a:off x="4392600" y="1471600"/>
            <a:ext cx="3406800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5816000" y="1841600"/>
            <a:ext cx="560000" cy="56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58160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4926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B2A4A"/>
                </a:solidFill>
                <a:latin typeface="Inter"/>
              </a:rPr>
              <a:t>Technology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5426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4748B"/>
                </a:solidFill>
                <a:latin typeface="Inter"/>
              </a:rPr>
              <a:t>Enterprise solutions built with modern architecture and best practices.</a:t>
            </a:r>
          </a:p>
        </p:txBody>
      </p:sp>
      <p:cxnSp>
        <p:nvCxnSpPr>
          <p:cNvPr id="20" name="Connector 19"/>
          <p:cNvCxnSpPr/>
          <p:nvPr/>
        </p:nvCxnSpPr>
        <p:spPr>
          <a:xfrm>
            <a:off x="5244300" y="5611600"/>
            <a:ext cx="1703400" cy="0"/>
          </a:xfrm>
          <a:prstGeom prst="line">
            <a:avLst/>
          </a:prstGeom>
          <a:ln w="38100">
            <a:solidFill>
              <a:srgbClr val="10B98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/>
          <p:cNvSpPr/>
          <p:nvPr/>
        </p:nvSpPr>
        <p:spPr>
          <a:xfrm>
            <a:off x="8126832" y="1499032"/>
            <a:ext cx="3406800" cy="4200000"/>
          </a:xfrm>
          <a:prstGeom prst="roundRect">
            <a:avLst>
              <a:gd name="adj" fmla="val 190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8099400" y="1471600"/>
            <a:ext cx="3406800" cy="4200000"/>
          </a:xfrm>
          <a:prstGeom prst="roundRect">
            <a:avLst>
              <a:gd name="adj" fmla="val 190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ectangle 22"/>
          <p:cNvSpPr/>
          <p:nvPr/>
        </p:nvSpPr>
        <p:spPr>
          <a:xfrm>
            <a:off x="8099400" y="1471600"/>
            <a:ext cx="3406800" cy="508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Oval 23"/>
          <p:cNvSpPr/>
          <p:nvPr/>
        </p:nvSpPr>
        <p:spPr>
          <a:xfrm>
            <a:off x="9522800" y="1841600"/>
            <a:ext cx="560000" cy="56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95228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81994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B2A4A"/>
                </a:solidFill>
                <a:latin typeface="Inter"/>
              </a:rPr>
              <a:t>Analytics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82494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4748B"/>
                </a:solidFill>
                <a:latin typeface="Inter"/>
              </a:rPr>
              <a:t>Data-driven insights that transform raw information into competitive advantage.</a:t>
            </a:r>
          </a:p>
        </p:txBody>
      </p:sp>
      <p:cxnSp>
        <p:nvCxnSpPr>
          <p:cNvPr id="28" name="Connector 27"/>
          <p:cNvCxnSpPr/>
          <p:nvPr/>
        </p:nvCxnSpPr>
        <p:spPr>
          <a:xfrm>
            <a:off x="8951100" y="5611600"/>
            <a:ext cx="1703400" cy="0"/>
          </a:xfrm>
          <a:prstGeom prst="line">
            <a:avLst/>
          </a:prstGeom>
          <a:ln w="38100">
            <a:solidFill>
              <a:srgbClr val="EF444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34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85800" y="1071600"/>
            <a:ext cx="1500000" cy="1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0" b="1" i="0">
                <a:solidFill>
                  <a:srgbClr val="C8A951"/>
                </a:solidFill>
                <a:latin typeface="Inter"/>
              </a:rPr>
              <a:t>“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85800" y="2071600"/>
            <a:ext cx="9620400" cy="2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400" b="0" i="1">
                <a:solidFill>
                  <a:srgbClr val="1B2A4A"/>
                </a:solidFill>
                <a:latin typeface="Inter"/>
              </a:rPr>
              <a:t>Innovation distinguishes between a leader and a follower. The companies that will thrive are those that embrace change, invest in their people, and never stop pushing the boundaries of what's possible.</a:t>
            </a:r>
          </a:p>
        </p:txBody>
      </p:sp>
      <p:cxnSp>
        <p:nvCxnSpPr>
          <p:cNvPr id="5" name="Connector 4"/>
          <p:cNvCxnSpPr/>
          <p:nvPr/>
        </p:nvCxnSpPr>
        <p:spPr>
          <a:xfrm>
            <a:off x="1285800" y="4771600"/>
            <a:ext cx="2000000" cy="0"/>
          </a:xfrm>
          <a:prstGeom prst="line">
            <a:avLst/>
          </a:prstGeom>
          <a:ln w="3175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285800" y="4971600"/>
            <a:ext cx="4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1B2A4A"/>
                </a:solidFill>
                <a:latin typeface="Inter"/>
              </a:rPr>
              <a:t>CEO, [Company Name]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85800" y="5321600"/>
            <a:ext cx="4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Annual Shareholder Letter, 2025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006200" y="3871600"/>
            <a:ext cx="1500000" cy="1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6000" b="1" i="0">
                <a:solidFill>
                  <a:srgbClr val="C8A951"/>
                </a:solidFill>
                <a:latin typeface="Inter"/>
              </a:rPr>
              <a:t>”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35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Performance Dashboard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49032"/>
            <a:ext cx="3473466" cy="900000"/>
          </a:xfrm>
          <a:prstGeom prst="roundRect">
            <a:avLst>
              <a:gd name="adj" fmla="val 23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21600"/>
            <a:ext cx="3473466" cy="900000"/>
          </a:xfrm>
          <a:prstGeom prst="roundRect">
            <a:avLst>
              <a:gd name="adj" fmla="val 23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421600"/>
            <a:ext cx="3473466" cy="50800"/>
          </a:xfrm>
          <a:prstGeom prst="rect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735800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1B2A4A"/>
                </a:solidFill>
                <a:latin typeface="Inter"/>
              </a:rPr>
              <a:t>$850M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35800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4748B"/>
                </a:solidFill>
                <a:latin typeface="Inter"/>
              </a:rPr>
              <a:t>Revenue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4386698" y="1449032"/>
            <a:ext cx="3473466" cy="900000"/>
          </a:xfrm>
          <a:prstGeom prst="roundRect">
            <a:avLst>
              <a:gd name="adj" fmla="val 23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4359266" y="1421600"/>
            <a:ext cx="3473466" cy="900000"/>
          </a:xfrm>
          <a:prstGeom prst="roundRect">
            <a:avLst>
              <a:gd name="adj" fmla="val 23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4359266" y="1421600"/>
            <a:ext cx="3473466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4409266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1B2A4A"/>
                </a:solidFill>
                <a:latin typeface="Inter"/>
              </a:rPr>
              <a:t>2,500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409266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4748B"/>
                </a:solidFill>
                <a:latin typeface="Inter"/>
              </a:rPr>
              <a:t>Employees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8060164" y="1449032"/>
            <a:ext cx="3473466" cy="900000"/>
          </a:xfrm>
          <a:prstGeom prst="roundRect">
            <a:avLst>
              <a:gd name="adj" fmla="val 23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ounded Rectangle 15"/>
          <p:cNvSpPr/>
          <p:nvPr/>
        </p:nvSpPr>
        <p:spPr>
          <a:xfrm>
            <a:off x="8032732" y="1421600"/>
            <a:ext cx="3473466" cy="900000"/>
          </a:xfrm>
          <a:prstGeom prst="roundRect">
            <a:avLst>
              <a:gd name="adj" fmla="val 23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ectangle 16"/>
          <p:cNvSpPr/>
          <p:nvPr/>
        </p:nvSpPr>
        <p:spPr>
          <a:xfrm>
            <a:off x="8032732" y="1421600"/>
            <a:ext cx="3473466" cy="508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8082732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1B2A4A"/>
                </a:solidFill>
                <a:latin typeface="Inter"/>
              </a:rPr>
              <a:t>98%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082732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4748B"/>
                </a:solidFill>
                <a:latin typeface="Inter"/>
              </a:rPr>
              <a:t>Satisfaction</a:t>
            </a:r>
          </a:p>
        </p:txBody>
      </p:sp>
      <p:graphicFrame>
        <p:nvGraphicFramePr>
          <p:cNvPr id="20" name="Chart 19"/>
          <p:cNvGraphicFramePr>
            <a:graphicFrameLocks noGrp="1"/>
          </p:cNvGraphicFramePr>
          <p:nvPr/>
        </p:nvGraphicFramePr>
        <p:xfrm>
          <a:off x="685800" y="2521600"/>
          <a:ext cx="5951220" cy="32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21" name="TextBox 20"/>
          <p:cNvSpPr txBox="1"/>
          <p:nvPr/>
        </p:nvSpPr>
        <p:spPr>
          <a:xfrm>
            <a:off x="6937020" y="2721600"/>
            <a:ext cx="45691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1B2A4A"/>
                </a:solidFill>
                <a:latin typeface="Inter"/>
              </a:rPr>
              <a:t>Project Completion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937020" y="31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B2A4A"/>
                </a:solidFill>
                <a:latin typeface="Inter"/>
              </a:rPr>
              <a:t>Phase 1: Discovery  (100%)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D7E6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6937020" y="37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B2A4A"/>
                </a:solidFill>
                <a:latin typeface="Inter"/>
              </a:rPr>
              <a:t>Phase 2: Development  (75%)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6937020" y="40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CFF1E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6937020" y="4051600"/>
            <a:ext cx="3426885" cy="80000"/>
          </a:xfrm>
          <a:prstGeom prst="roundRect">
            <a:avLst>
              <a:gd name="adj" fmla="val 1167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6937020" y="43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B2A4A"/>
                </a:solidFill>
                <a:latin typeface="Inter"/>
              </a:rPr>
              <a:t>Phase 3: Testing  (45%)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6937020" y="46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FBD9D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ounded Rectangle 29"/>
          <p:cNvSpPr/>
          <p:nvPr/>
        </p:nvSpPr>
        <p:spPr>
          <a:xfrm>
            <a:off x="6937020" y="4651600"/>
            <a:ext cx="2056131" cy="80000"/>
          </a:xfrm>
          <a:prstGeom prst="roundRect">
            <a:avLst>
              <a:gd name="adj" fmla="val 1945"/>
            </a:avLst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6937020" y="49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B2A4A"/>
                </a:solidFill>
                <a:latin typeface="Inter"/>
              </a:rPr>
              <a:t>Phase 4: Deployment  (15%)</a:t>
            </a:r>
          </a:p>
        </p:txBody>
      </p:sp>
      <p:sp>
        <p:nvSpPr>
          <p:cNvPr id="32" name="Rounded Rectangle 31"/>
          <p:cNvSpPr/>
          <p:nvPr/>
        </p:nvSpPr>
        <p:spPr>
          <a:xfrm>
            <a:off x="6937020" y="52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E7DE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Rounded Rectangle 32"/>
          <p:cNvSpPr/>
          <p:nvPr/>
        </p:nvSpPr>
        <p:spPr>
          <a:xfrm>
            <a:off x="6937020" y="5251600"/>
            <a:ext cx="685377" cy="80000"/>
          </a:xfrm>
          <a:prstGeom prst="roundRect">
            <a:avLst>
              <a:gd name="adj" fmla="val 5836"/>
            </a:avLst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Rectangle 3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36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Key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79032"/>
            <a:ext cx="3473466" cy="2146000"/>
          </a:xfrm>
          <a:prstGeom prst="roundRect">
            <a:avLst>
              <a:gd name="adj" fmla="val 23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51600"/>
            <a:ext cx="3473466" cy="2146000"/>
          </a:xfrm>
          <a:prstGeom prst="roundRect">
            <a:avLst>
              <a:gd name="adj" fmla="val 23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451600"/>
            <a:ext cx="3473466" cy="50800"/>
          </a:xfrm>
          <a:prstGeom prst="rect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8" name="Picture 7" descr="bar-char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2533" y="1641600"/>
            <a:ext cx="320000" cy="3200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65800" y="2121600"/>
            <a:ext cx="331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500" b="1" i="0">
                <a:solidFill>
                  <a:srgbClr val="1B2A4A"/>
                </a:solidFill>
                <a:latin typeface="Inter"/>
              </a:rPr>
              <a:t>Analytics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85800" y="2501600"/>
            <a:ext cx="3273466" cy="99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4748B"/>
                </a:solidFill>
                <a:latin typeface="Inter"/>
              </a:rPr>
              <a:t>Real-time data insights and reporting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4386698" y="1479032"/>
            <a:ext cx="3473466" cy="2146000"/>
          </a:xfrm>
          <a:prstGeom prst="roundRect">
            <a:avLst>
              <a:gd name="adj" fmla="val 23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ounded Rectangle 11"/>
          <p:cNvSpPr/>
          <p:nvPr/>
        </p:nvSpPr>
        <p:spPr>
          <a:xfrm>
            <a:off x="4359266" y="1451600"/>
            <a:ext cx="3473466" cy="2146000"/>
          </a:xfrm>
          <a:prstGeom prst="roundRect">
            <a:avLst>
              <a:gd name="adj" fmla="val 23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ectangle 12"/>
          <p:cNvSpPr/>
          <p:nvPr/>
        </p:nvSpPr>
        <p:spPr>
          <a:xfrm>
            <a:off x="4359266" y="1451600"/>
            <a:ext cx="3473466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4" name="Picture 13" descr="shield-check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5999" y="1641600"/>
            <a:ext cx="320000" cy="32000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4439266" y="2121600"/>
            <a:ext cx="331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500" b="1" i="0">
                <a:solidFill>
                  <a:srgbClr val="1B2A4A"/>
                </a:solidFill>
                <a:latin typeface="Inter"/>
              </a:rPr>
              <a:t>Security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459266" y="2501600"/>
            <a:ext cx="3273466" cy="99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4748B"/>
                </a:solidFill>
                <a:latin typeface="Inter"/>
              </a:rPr>
              <a:t>Enterprise-grade protection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8060164" y="1479032"/>
            <a:ext cx="3473466" cy="2146000"/>
          </a:xfrm>
          <a:prstGeom prst="roundRect">
            <a:avLst>
              <a:gd name="adj" fmla="val 23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ounded Rectangle 17"/>
          <p:cNvSpPr/>
          <p:nvPr/>
        </p:nvSpPr>
        <p:spPr>
          <a:xfrm>
            <a:off x="8032732" y="1451600"/>
            <a:ext cx="3473466" cy="2146000"/>
          </a:xfrm>
          <a:prstGeom prst="roundRect">
            <a:avLst>
              <a:gd name="adj" fmla="val 23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Rectangle 18"/>
          <p:cNvSpPr/>
          <p:nvPr/>
        </p:nvSpPr>
        <p:spPr>
          <a:xfrm>
            <a:off x="8032732" y="1451600"/>
            <a:ext cx="3473466" cy="508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20" name="Picture 19" descr="glob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09465" y="1641600"/>
            <a:ext cx="320000" cy="320000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8112732" y="2121600"/>
            <a:ext cx="331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500" b="1" i="0">
                <a:solidFill>
                  <a:srgbClr val="1B2A4A"/>
                </a:solidFill>
                <a:latin typeface="Inter"/>
              </a:rPr>
              <a:t>Global Reach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132732" y="2501600"/>
            <a:ext cx="3273466" cy="99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4748B"/>
                </a:solidFill>
                <a:latin typeface="Inter"/>
              </a:rPr>
              <a:t>Operations in 40+ countries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713232" y="3825032"/>
            <a:ext cx="3473466" cy="2146000"/>
          </a:xfrm>
          <a:prstGeom prst="roundRect">
            <a:avLst>
              <a:gd name="adj" fmla="val 23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685800" y="3797600"/>
            <a:ext cx="3473466" cy="2146000"/>
          </a:xfrm>
          <a:prstGeom prst="roundRect">
            <a:avLst>
              <a:gd name="adj" fmla="val 23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685800" y="3797600"/>
            <a:ext cx="3473466" cy="5080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26" name="Picture 25" descr="green-energy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62533" y="3987600"/>
            <a:ext cx="320000" cy="320000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765800" y="4467600"/>
            <a:ext cx="331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500" b="1" i="0">
                <a:solidFill>
                  <a:srgbClr val="1B2A4A"/>
                </a:solidFill>
                <a:latin typeface="Inter"/>
              </a:rPr>
              <a:t>Performance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85800" y="4847600"/>
            <a:ext cx="3273466" cy="99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4748B"/>
                </a:solidFill>
                <a:latin typeface="Inter"/>
              </a:rPr>
              <a:t>Sub-50ms response times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4386698" y="3825032"/>
            <a:ext cx="3473466" cy="2146000"/>
          </a:xfrm>
          <a:prstGeom prst="roundRect">
            <a:avLst>
              <a:gd name="adj" fmla="val 23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ounded Rectangle 29"/>
          <p:cNvSpPr/>
          <p:nvPr/>
        </p:nvSpPr>
        <p:spPr>
          <a:xfrm>
            <a:off x="4359266" y="3797600"/>
            <a:ext cx="3473466" cy="2146000"/>
          </a:xfrm>
          <a:prstGeom prst="roundRect">
            <a:avLst>
              <a:gd name="adj" fmla="val 23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ectangle 30"/>
          <p:cNvSpPr/>
          <p:nvPr/>
        </p:nvSpPr>
        <p:spPr>
          <a:xfrm>
            <a:off x="4359266" y="3797600"/>
            <a:ext cx="3473466" cy="5080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32" name="Picture 31" descr="team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35999" y="3987600"/>
            <a:ext cx="320000" cy="320000"/>
          </a:xfrm>
          <a:prstGeom prst="rect">
            <a:avLst/>
          </a:prstGeom>
        </p:spPr>
      </p:pic>
      <p:sp>
        <p:nvSpPr>
          <p:cNvPr id="33" name="TextBox 32"/>
          <p:cNvSpPr txBox="1"/>
          <p:nvPr/>
        </p:nvSpPr>
        <p:spPr>
          <a:xfrm>
            <a:off x="4439266" y="4467600"/>
            <a:ext cx="331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500" b="1" i="0">
                <a:solidFill>
                  <a:srgbClr val="1B2A4A"/>
                </a:solidFill>
                <a:latin typeface="Inter"/>
              </a:rPr>
              <a:t>Team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4459266" y="4847600"/>
            <a:ext cx="3273466" cy="99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4748B"/>
                </a:solidFill>
                <a:latin typeface="Inter"/>
              </a:rPr>
              <a:t>2,500+ professionals worldwide</a:t>
            </a:r>
          </a:p>
        </p:txBody>
      </p:sp>
      <p:sp>
        <p:nvSpPr>
          <p:cNvPr id="35" name="Rounded Rectangle 34"/>
          <p:cNvSpPr/>
          <p:nvPr/>
        </p:nvSpPr>
        <p:spPr>
          <a:xfrm>
            <a:off x="8060164" y="3825032"/>
            <a:ext cx="3473466" cy="2146000"/>
          </a:xfrm>
          <a:prstGeom prst="roundRect">
            <a:avLst>
              <a:gd name="adj" fmla="val 23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ounded Rectangle 35"/>
          <p:cNvSpPr/>
          <p:nvPr/>
        </p:nvSpPr>
        <p:spPr>
          <a:xfrm>
            <a:off x="8032732" y="3797600"/>
            <a:ext cx="3473466" cy="2146000"/>
          </a:xfrm>
          <a:prstGeom prst="roundRect">
            <a:avLst>
              <a:gd name="adj" fmla="val 23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Rectangle 36"/>
          <p:cNvSpPr/>
          <p:nvPr/>
        </p:nvSpPr>
        <p:spPr>
          <a:xfrm>
            <a:off x="8032732" y="3797600"/>
            <a:ext cx="3473466" cy="50800"/>
          </a:xfrm>
          <a:prstGeom prst="rect">
            <a:avLst/>
          </a:prstGeom>
          <a:solidFill>
            <a:srgbClr val="14B8A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38" name="Picture 37" descr="certificate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09465" y="3987600"/>
            <a:ext cx="320000" cy="320000"/>
          </a:xfrm>
          <a:prstGeom prst="rect">
            <a:avLst/>
          </a:prstGeom>
        </p:spPr>
      </p:pic>
      <p:sp>
        <p:nvSpPr>
          <p:cNvPr id="39" name="TextBox 38"/>
          <p:cNvSpPr txBox="1"/>
          <p:nvPr/>
        </p:nvSpPr>
        <p:spPr>
          <a:xfrm>
            <a:off x="8112732" y="4467600"/>
            <a:ext cx="331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500" b="1" i="0">
                <a:solidFill>
                  <a:srgbClr val="1B2A4A"/>
                </a:solidFill>
                <a:latin typeface="Inter"/>
              </a:rPr>
              <a:t>Awards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8132732" y="4847600"/>
            <a:ext cx="3273466" cy="99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4748B"/>
                </a:solidFill>
                <a:latin typeface="Inter"/>
              </a:rPr>
              <a:t>Industry recognition and accolades</a:t>
            </a:r>
          </a:p>
        </p:txBody>
      </p:sp>
      <p:sp>
        <p:nvSpPr>
          <p:cNvPr id="41" name="Rectangle 4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37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Next Steps &amp; Action Items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985800" y="1571600"/>
            <a:ext cx="0" cy="3150000"/>
          </a:xfrm>
          <a:prstGeom prst="line">
            <a:avLst/>
          </a:prstGeom>
          <a:ln w="3175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885800" y="1471600"/>
            <a:ext cx="200000" cy="2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1513232" y="1399032"/>
            <a:ext cx="8500000" cy="850000"/>
          </a:xfrm>
          <a:prstGeom prst="roundRect">
            <a:avLst>
              <a:gd name="adj" fmla="val 94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1485800" y="1371600"/>
            <a:ext cx="8500000" cy="850000"/>
          </a:xfrm>
          <a:prstGeom prst="roundRect">
            <a:avLst>
              <a:gd name="adj" fmla="val 94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ectangle 8"/>
          <p:cNvSpPr/>
          <p:nvPr/>
        </p:nvSpPr>
        <p:spPr>
          <a:xfrm>
            <a:off x="1485800" y="1371600"/>
            <a:ext cx="8500000" cy="50800"/>
          </a:xfrm>
          <a:prstGeom prst="rect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1685800" y="141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B2A4A"/>
                </a:solidFill>
                <a:latin typeface="Inter"/>
              </a:rPr>
              <a:t>Finalize Strategy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685800" y="172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Complete strategic plan review and board approval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485800" y="141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3B82F6"/>
                </a:solidFill>
                <a:latin typeface="Inter"/>
              </a:rPr>
              <a:t>Executive Team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485800" y="172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4748B"/>
                </a:solidFill>
                <a:latin typeface="Inter"/>
              </a:rPr>
              <a:t>Mar 2026</a:t>
            </a:r>
          </a:p>
        </p:txBody>
      </p:sp>
      <p:sp>
        <p:nvSpPr>
          <p:cNvPr id="14" name="Oval 13"/>
          <p:cNvSpPr/>
          <p:nvPr/>
        </p:nvSpPr>
        <p:spPr>
          <a:xfrm>
            <a:off x="885800" y="2521600"/>
            <a:ext cx="200000" cy="2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1513232" y="2449032"/>
            <a:ext cx="8500000" cy="850000"/>
          </a:xfrm>
          <a:prstGeom prst="roundRect">
            <a:avLst>
              <a:gd name="adj" fmla="val 94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ounded Rectangle 15"/>
          <p:cNvSpPr/>
          <p:nvPr/>
        </p:nvSpPr>
        <p:spPr>
          <a:xfrm>
            <a:off x="1485800" y="2421600"/>
            <a:ext cx="8500000" cy="850000"/>
          </a:xfrm>
          <a:prstGeom prst="roundRect">
            <a:avLst>
              <a:gd name="adj" fmla="val 94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ectangle 16"/>
          <p:cNvSpPr/>
          <p:nvPr/>
        </p:nvSpPr>
        <p:spPr>
          <a:xfrm>
            <a:off x="1485800" y="2421600"/>
            <a:ext cx="8500000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1685800" y="246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B2A4A"/>
                </a:solidFill>
                <a:latin typeface="Inter"/>
              </a:rPr>
              <a:t>Launch Phase 2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685800" y="277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Deploy next-gen platform to pilot customers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485800" y="246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10B981"/>
                </a:solidFill>
                <a:latin typeface="Inter"/>
              </a:rPr>
              <a:t>Product &amp; Engineering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485800" y="277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4748B"/>
                </a:solidFill>
                <a:latin typeface="Inter"/>
              </a:rPr>
              <a:t>Apr 2026</a:t>
            </a:r>
          </a:p>
        </p:txBody>
      </p:sp>
      <p:sp>
        <p:nvSpPr>
          <p:cNvPr id="22" name="Oval 21"/>
          <p:cNvSpPr/>
          <p:nvPr/>
        </p:nvSpPr>
        <p:spPr>
          <a:xfrm>
            <a:off x="885800" y="3571600"/>
            <a:ext cx="200000" cy="2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ounded Rectangle 22"/>
          <p:cNvSpPr/>
          <p:nvPr/>
        </p:nvSpPr>
        <p:spPr>
          <a:xfrm>
            <a:off x="1513232" y="3499032"/>
            <a:ext cx="8500000" cy="850000"/>
          </a:xfrm>
          <a:prstGeom prst="roundRect">
            <a:avLst>
              <a:gd name="adj" fmla="val 94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1485800" y="3471600"/>
            <a:ext cx="8500000" cy="850000"/>
          </a:xfrm>
          <a:prstGeom prst="roundRect">
            <a:avLst>
              <a:gd name="adj" fmla="val 94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1485800" y="3471600"/>
            <a:ext cx="8500000" cy="508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1685800" y="351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B2A4A"/>
                </a:solidFill>
                <a:latin typeface="Inter"/>
              </a:rPr>
              <a:t>Expand Sales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685800" y="382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Hire regional sales directors and activate channels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485800" y="351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EF4444"/>
                </a:solidFill>
                <a:latin typeface="Inter"/>
              </a:rPr>
              <a:t>VP Sales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485800" y="382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4748B"/>
                </a:solidFill>
                <a:latin typeface="Inter"/>
              </a:rPr>
              <a:t>May 2026</a:t>
            </a:r>
          </a:p>
        </p:txBody>
      </p:sp>
      <p:sp>
        <p:nvSpPr>
          <p:cNvPr id="30" name="Oval 29"/>
          <p:cNvSpPr/>
          <p:nvPr/>
        </p:nvSpPr>
        <p:spPr>
          <a:xfrm>
            <a:off x="885800" y="4621600"/>
            <a:ext cx="200000" cy="2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ounded Rectangle 30"/>
          <p:cNvSpPr/>
          <p:nvPr/>
        </p:nvSpPr>
        <p:spPr>
          <a:xfrm>
            <a:off x="1513232" y="4549032"/>
            <a:ext cx="8500000" cy="850000"/>
          </a:xfrm>
          <a:prstGeom prst="roundRect">
            <a:avLst>
              <a:gd name="adj" fmla="val 94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Rounded Rectangle 31"/>
          <p:cNvSpPr/>
          <p:nvPr/>
        </p:nvSpPr>
        <p:spPr>
          <a:xfrm>
            <a:off x="1485800" y="4521600"/>
            <a:ext cx="8500000" cy="850000"/>
          </a:xfrm>
          <a:prstGeom prst="roundRect">
            <a:avLst>
              <a:gd name="adj" fmla="val 94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Rectangle 32"/>
          <p:cNvSpPr/>
          <p:nvPr/>
        </p:nvSpPr>
        <p:spPr>
          <a:xfrm>
            <a:off x="1485800" y="4521600"/>
            <a:ext cx="8500000" cy="5080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1685800" y="456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B2A4A"/>
                </a:solidFill>
                <a:latin typeface="Inter"/>
              </a:rPr>
              <a:t>Review &amp; Iterate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685800" y="487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Quarterly business review and strategy refinement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7485800" y="456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8B5CF6"/>
                </a:solidFill>
                <a:latin typeface="Inter"/>
              </a:rPr>
              <a:t>All Departments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7485800" y="487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4748B"/>
                </a:solidFill>
                <a:latin typeface="Inter"/>
              </a:rPr>
              <a:t>Jun 2026</a:t>
            </a:r>
          </a:p>
        </p:txBody>
      </p:sp>
      <p:sp>
        <p:nvSpPr>
          <p:cNvPr id="38" name="Rectangle 3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TextBox 38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38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B2A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" name="Connector 2"/>
          <p:cNvCxnSpPr/>
          <p:nvPr/>
        </p:nvCxnSpPr>
        <p:spPr>
          <a:xfrm>
            <a:off x="685800" y="1171600"/>
            <a:ext cx="10820400" cy="0"/>
          </a:xfrm>
          <a:prstGeom prst="line">
            <a:avLst/>
          </a:prstGeom>
          <a:ln w="254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685800" y="1371600"/>
            <a:ext cx="10820400" cy="1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FFFFFF"/>
                </a:solidFill>
                <a:latin typeface="Inter"/>
              </a:rPr>
              <a:t>Let's Build the Future
Together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685800" y="2871600"/>
            <a:ext cx="8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0" i="0">
                <a:solidFill>
                  <a:srgbClr val="A3A9B6"/>
                </a:solidFill>
                <a:latin typeface="Inter"/>
              </a:rPr>
              <a:t>Ready to take the next step? We'd love to discuss how we can help accelerate your organization's growth and transformation.</a:t>
            </a:r>
          </a:p>
        </p:txBody>
      </p:sp>
      <p:cxnSp>
        <p:nvCxnSpPr>
          <p:cNvPr id="6" name="Connector 5"/>
          <p:cNvCxnSpPr/>
          <p:nvPr/>
        </p:nvCxnSpPr>
        <p:spPr>
          <a:xfrm>
            <a:off x="685800" y="3671600"/>
            <a:ext cx="10820400" cy="0"/>
          </a:xfrm>
          <a:prstGeom prst="line">
            <a:avLst/>
          </a:prstGeom>
          <a:ln w="254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685800" y="4071600"/>
            <a:ext cx="34068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C8A951"/>
                </a:solidFill>
                <a:latin typeface="Inter"/>
              </a:rPr>
              <a:t>Email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85800" y="4471600"/>
            <a:ext cx="34068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FFFFFF"/>
                </a:solidFill>
                <a:latin typeface="Inter"/>
              </a:rPr>
              <a:t>contact@company.com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392600" y="4071600"/>
            <a:ext cx="34068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C8A951"/>
                </a:solidFill>
                <a:latin typeface="Inter"/>
              </a:rPr>
              <a:t>Phone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392600" y="4471600"/>
            <a:ext cx="34068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FFFFFF"/>
                </a:solidFill>
                <a:latin typeface="Inter"/>
              </a:rPr>
              <a:t>+1 (555) 123-4567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099400" y="4071600"/>
            <a:ext cx="34068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C8A951"/>
                </a:solidFill>
                <a:latin typeface="Inter"/>
              </a:rPr>
              <a:t>Web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099400" y="4471600"/>
            <a:ext cx="34068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FFFFFF"/>
                </a:solidFill>
                <a:latin typeface="Inter"/>
              </a:rPr>
              <a:t>www.company.com</a:t>
            </a:r>
          </a:p>
        </p:txBody>
      </p:sp>
      <p:sp>
        <p:nvSpPr>
          <p:cNvPr id="13" name="Rectangle 1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521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D94A4"/>
                </a:solidFill>
                <a:latin typeface="Inter"/>
              </a:rPr>
              <a:t>[Company Name]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D94A4"/>
                </a:solidFill>
                <a:latin typeface="Inter"/>
              </a:rPr>
              <a:t>39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Company Overview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99032"/>
            <a:ext cx="5260200" cy="4200000"/>
          </a:xfrm>
          <a:prstGeom prst="roundRect">
            <a:avLst>
              <a:gd name="adj" fmla="val 152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5260200" cy="4200000"/>
          </a:xfrm>
          <a:prstGeom prst="roundRect">
            <a:avLst>
              <a:gd name="adj" fmla="val 152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471600"/>
            <a:ext cx="5260200" cy="50800"/>
          </a:xfrm>
          <a:prstGeom prst="rect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985800" y="1721600"/>
            <a:ext cx="4760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B2A4A"/>
                </a:solidFill>
                <a:latin typeface="Inter"/>
              </a:rPr>
              <a:t>Our Mission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85800" y="2221600"/>
            <a:ext cx="4760200" cy="3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0" i="0">
                <a:solidFill>
                  <a:srgbClr val="64748B"/>
                </a:solidFill>
                <a:latin typeface="Inter"/>
              </a:rPr>
              <a:t>At [Company Name], we are committed to delivering exceptional value through innovation, integrity, and a relentless focus on our stakeholders' success.
We believe in the power of collaboration and strategic thinking to drive sustainable growth.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6273432" y="1499032"/>
            <a:ext cx="2530100" cy="2000000"/>
          </a:xfrm>
          <a:prstGeom prst="roundRect">
            <a:avLst>
              <a:gd name="adj" fmla="val 316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6246000" y="1471600"/>
            <a:ext cx="2530100" cy="2000000"/>
          </a:xfrm>
          <a:prstGeom prst="roundRect">
            <a:avLst>
              <a:gd name="adj" fmla="val 316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6246000" y="1471600"/>
            <a:ext cx="2530100" cy="50800"/>
          </a:xfrm>
          <a:prstGeom prst="rect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7331050" y="1791600"/>
            <a:ext cx="360000" cy="360000"/>
          </a:xfrm>
          <a:prstGeom prst="ellipse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6346000" y="22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B2A4A"/>
                </a:solidFill>
                <a:latin typeface="Inter"/>
              </a:rPr>
              <a:t>2005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346000" y="27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4748B"/>
                </a:solidFill>
                <a:latin typeface="Inter"/>
              </a:rPr>
              <a:t>Founded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9003532" y="1499032"/>
            <a:ext cx="2530100" cy="2000000"/>
          </a:xfrm>
          <a:prstGeom prst="roundRect">
            <a:avLst>
              <a:gd name="adj" fmla="val 316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ounded Rectangle 16"/>
          <p:cNvSpPr/>
          <p:nvPr/>
        </p:nvSpPr>
        <p:spPr>
          <a:xfrm>
            <a:off x="8976100" y="1471600"/>
            <a:ext cx="2530100" cy="2000000"/>
          </a:xfrm>
          <a:prstGeom prst="roundRect">
            <a:avLst>
              <a:gd name="adj" fmla="val 316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8976100" y="1471600"/>
            <a:ext cx="2530100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10061150" y="1791600"/>
            <a:ext cx="360000" cy="36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9076100" y="22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B2A4A"/>
                </a:solidFill>
                <a:latin typeface="Inter"/>
              </a:rPr>
              <a:t>2,500+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9076100" y="27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4748B"/>
                </a:solidFill>
                <a:latin typeface="Inter"/>
              </a:rPr>
              <a:t>Employees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6273432" y="3699032"/>
            <a:ext cx="2530100" cy="2000000"/>
          </a:xfrm>
          <a:prstGeom prst="roundRect">
            <a:avLst>
              <a:gd name="adj" fmla="val 316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ounded Rectangle 22"/>
          <p:cNvSpPr/>
          <p:nvPr/>
        </p:nvSpPr>
        <p:spPr>
          <a:xfrm>
            <a:off x="6246000" y="3671600"/>
            <a:ext cx="2530100" cy="2000000"/>
          </a:xfrm>
          <a:prstGeom prst="roundRect">
            <a:avLst>
              <a:gd name="adj" fmla="val 316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ectangle 23"/>
          <p:cNvSpPr/>
          <p:nvPr/>
        </p:nvSpPr>
        <p:spPr>
          <a:xfrm>
            <a:off x="6246000" y="3671600"/>
            <a:ext cx="2530100" cy="508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Oval 24"/>
          <p:cNvSpPr/>
          <p:nvPr/>
        </p:nvSpPr>
        <p:spPr>
          <a:xfrm>
            <a:off x="7331050" y="3991600"/>
            <a:ext cx="360000" cy="3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6346000" y="44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B2A4A"/>
                </a:solidFill>
                <a:latin typeface="Inter"/>
              </a:rPr>
              <a:t>12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346000" y="49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4748B"/>
                </a:solidFill>
                <a:latin typeface="Inter"/>
              </a:rPr>
              <a:t>Global Offices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9003532" y="3699032"/>
            <a:ext cx="2530100" cy="2000000"/>
          </a:xfrm>
          <a:prstGeom prst="roundRect">
            <a:avLst>
              <a:gd name="adj" fmla="val 316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ounded Rectangle 28"/>
          <p:cNvSpPr/>
          <p:nvPr/>
        </p:nvSpPr>
        <p:spPr>
          <a:xfrm>
            <a:off x="8976100" y="3671600"/>
            <a:ext cx="2530100" cy="2000000"/>
          </a:xfrm>
          <a:prstGeom prst="roundRect">
            <a:avLst>
              <a:gd name="adj" fmla="val 316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ectangle 29"/>
          <p:cNvSpPr/>
          <p:nvPr/>
        </p:nvSpPr>
        <p:spPr>
          <a:xfrm>
            <a:off x="8976100" y="3671600"/>
            <a:ext cx="2530100" cy="5080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10061150" y="3991600"/>
            <a:ext cx="360000" cy="360000"/>
          </a:xfrm>
          <a:prstGeom prst="ellipse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9076100" y="44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B2A4A"/>
                </a:solidFill>
                <a:latin typeface="Inter"/>
              </a:rPr>
              <a:t>$850M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9076100" y="49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4748B"/>
                </a:solidFill>
                <a:latin typeface="Inter"/>
              </a:rPr>
              <a:t>Revenue</a:t>
            </a:r>
          </a:p>
        </p:txBody>
      </p:sp>
      <p:sp>
        <p:nvSpPr>
          <p:cNvPr id="34" name="Rectangle 3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4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Oval 1"/>
          <p:cNvSpPr/>
          <p:nvPr/>
        </p:nvSpPr>
        <p:spPr>
          <a:xfrm>
            <a:off x="10192000" y="-600000"/>
            <a:ext cx="2400000" cy="2400000"/>
          </a:xfrm>
          <a:prstGeom prst="ellipse">
            <a:avLst/>
          </a:prstGeom>
          <a:solidFill>
            <a:srgbClr val="F9F6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Oval 2"/>
          <p:cNvSpPr/>
          <p:nvPr/>
        </p:nvSpPr>
        <p:spPr>
          <a:xfrm>
            <a:off x="-400000" y="5258000"/>
            <a:ext cx="1600000" cy="1600000"/>
          </a:xfrm>
          <a:prstGeom prst="ellipse">
            <a:avLst/>
          </a:prstGeom>
          <a:solidFill>
            <a:srgbClr val="E8E9E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685800" y="600000"/>
            <a:ext cx="10820400" cy="9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1B2A4A"/>
                </a:solidFill>
                <a:latin typeface="Inter"/>
              </a:rPr>
              <a:t>Thank You</a:t>
            </a:r>
          </a:p>
        </p:txBody>
      </p:sp>
      <p:cxnSp>
        <p:nvCxnSpPr>
          <p:cNvPr id="5" name="Connector 4"/>
          <p:cNvCxnSpPr/>
          <p:nvPr/>
        </p:nvCxnSpPr>
        <p:spPr>
          <a:xfrm>
            <a:off x="5096000" y="1500000"/>
            <a:ext cx="20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685800" y="1650000"/>
            <a:ext cx="8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0" i="0">
                <a:solidFill>
                  <a:srgbClr val="64748B"/>
                </a:solidFill>
                <a:latin typeface="Inter"/>
              </a:rPr>
              <a:t>We appreciate your time and look forward to the next conversation.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713232" y="2327432"/>
            <a:ext cx="5285200" cy="1400000"/>
          </a:xfrm>
          <a:prstGeom prst="roundRect">
            <a:avLst>
              <a:gd name="adj" fmla="val 151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685800" y="2300000"/>
            <a:ext cx="5285200" cy="1400000"/>
          </a:xfrm>
          <a:prstGeom prst="roundRect">
            <a:avLst>
              <a:gd name="adj" fmla="val 151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ectangle 8"/>
          <p:cNvSpPr/>
          <p:nvPr/>
        </p:nvSpPr>
        <p:spPr>
          <a:xfrm>
            <a:off x="685800" y="2300000"/>
            <a:ext cx="5285200" cy="50800"/>
          </a:xfrm>
          <a:prstGeom prst="rect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Oval 9"/>
          <p:cNvSpPr/>
          <p:nvPr/>
        </p:nvSpPr>
        <p:spPr>
          <a:xfrm>
            <a:off x="885800" y="2800000"/>
            <a:ext cx="400000" cy="4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885800" y="28000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0" i="0">
                <a:solidFill>
                  <a:srgbClr val="FFFFFF"/>
                </a:solidFill>
                <a:latin typeface="Inter"/>
              </a:rPr>
              <a:t>✉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385800" y="2600000"/>
            <a:ext cx="4385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C8A951"/>
                </a:solidFill>
                <a:latin typeface="Inter"/>
              </a:rPr>
              <a:t>Email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385800" y="2950000"/>
            <a:ext cx="438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0" i="0">
                <a:solidFill>
                  <a:srgbClr val="1B2A4A"/>
                </a:solidFill>
                <a:latin typeface="Inter"/>
              </a:rPr>
              <a:t>contact@company.com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6248432" y="2327432"/>
            <a:ext cx="5285200" cy="1400000"/>
          </a:xfrm>
          <a:prstGeom prst="roundRect">
            <a:avLst>
              <a:gd name="adj" fmla="val 151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6221000" y="2300000"/>
            <a:ext cx="5285200" cy="1400000"/>
          </a:xfrm>
          <a:prstGeom prst="roundRect">
            <a:avLst>
              <a:gd name="adj" fmla="val 151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ectangle 15"/>
          <p:cNvSpPr/>
          <p:nvPr/>
        </p:nvSpPr>
        <p:spPr>
          <a:xfrm>
            <a:off x="6221000" y="2300000"/>
            <a:ext cx="5285200" cy="50800"/>
          </a:xfrm>
          <a:prstGeom prst="rect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6421000" y="2800000"/>
            <a:ext cx="400000" cy="4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6421000" y="28000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0" i="0">
                <a:solidFill>
                  <a:srgbClr val="FFFFFF"/>
                </a:solidFill>
                <a:latin typeface="Inter"/>
              </a:rPr>
              <a:t>☎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921000" y="2600000"/>
            <a:ext cx="4385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C8A951"/>
                </a:solidFill>
                <a:latin typeface="Inter"/>
              </a:rPr>
              <a:t>Phone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921000" y="2950000"/>
            <a:ext cx="438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0" i="0">
                <a:solidFill>
                  <a:srgbClr val="1B2A4A"/>
                </a:solidFill>
                <a:latin typeface="Inter"/>
              </a:rPr>
              <a:t>+1 (555) 123-4567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713232" y="3977432"/>
            <a:ext cx="5285200" cy="1400000"/>
          </a:xfrm>
          <a:prstGeom prst="roundRect">
            <a:avLst>
              <a:gd name="adj" fmla="val 151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685800" y="3950000"/>
            <a:ext cx="5285200" cy="1400000"/>
          </a:xfrm>
          <a:prstGeom prst="roundRect">
            <a:avLst>
              <a:gd name="adj" fmla="val 151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ectangle 22"/>
          <p:cNvSpPr/>
          <p:nvPr/>
        </p:nvSpPr>
        <p:spPr>
          <a:xfrm>
            <a:off x="685800" y="3950000"/>
            <a:ext cx="5285200" cy="50800"/>
          </a:xfrm>
          <a:prstGeom prst="rect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Oval 23"/>
          <p:cNvSpPr/>
          <p:nvPr/>
        </p:nvSpPr>
        <p:spPr>
          <a:xfrm>
            <a:off x="885800" y="4450000"/>
            <a:ext cx="400000" cy="4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885800" y="44500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0" i="0">
                <a:solidFill>
                  <a:srgbClr val="FFFFFF"/>
                </a:solidFill>
                <a:latin typeface="Inter"/>
              </a:rPr>
              <a:t>⌂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385800" y="4250000"/>
            <a:ext cx="4385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C8A951"/>
                </a:solidFill>
                <a:latin typeface="Inter"/>
              </a:rPr>
              <a:t>Website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385800" y="4600000"/>
            <a:ext cx="438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0" i="0">
                <a:solidFill>
                  <a:srgbClr val="1B2A4A"/>
                </a:solidFill>
                <a:latin typeface="Inter"/>
              </a:rPr>
              <a:t>www.company.com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6248432" y="3977432"/>
            <a:ext cx="5285200" cy="1400000"/>
          </a:xfrm>
          <a:prstGeom prst="roundRect">
            <a:avLst>
              <a:gd name="adj" fmla="val 151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ounded Rectangle 28"/>
          <p:cNvSpPr/>
          <p:nvPr/>
        </p:nvSpPr>
        <p:spPr>
          <a:xfrm>
            <a:off x="6221000" y="3950000"/>
            <a:ext cx="5285200" cy="1400000"/>
          </a:xfrm>
          <a:prstGeom prst="roundRect">
            <a:avLst>
              <a:gd name="adj" fmla="val 151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ectangle 29"/>
          <p:cNvSpPr/>
          <p:nvPr/>
        </p:nvSpPr>
        <p:spPr>
          <a:xfrm>
            <a:off x="6221000" y="3950000"/>
            <a:ext cx="5285200" cy="50800"/>
          </a:xfrm>
          <a:prstGeom prst="rect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6421000" y="4450000"/>
            <a:ext cx="400000" cy="4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421000" y="44500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0" i="0">
                <a:solidFill>
                  <a:srgbClr val="FFFFFF"/>
                </a:solidFill>
                <a:latin typeface="Inter"/>
              </a:rPr>
              <a:t>⚑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921000" y="4250000"/>
            <a:ext cx="4385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C8A951"/>
                </a:solidFill>
                <a:latin typeface="Inter"/>
              </a:rPr>
              <a:t>Location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921000" y="4600000"/>
            <a:ext cx="438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0" i="0">
                <a:solidFill>
                  <a:srgbClr val="1B2A4A"/>
                </a:solidFill>
                <a:latin typeface="Inter"/>
              </a:rPr>
              <a:t>New York, NY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685800" y="6058000"/>
            <a:ext cx="10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36" name="Rectangle 3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40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Our Values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1713350" y="1621600"/>
            <a:ext cx="500000" cy="5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17133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I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B2A4A"/>
                </a:solidFill>
                <a:latin typeface="Inter"/>
              </a:rPr>
              <a:t>Integrity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4748B"/>
                </a:solidFill>
                <a:latin typeface="Inter"/>
              </a:rPr>
              <a:t>We act with honesty, transparency, and ethical leadership in every decision.</a:t>
            </a:r>
          </a:p>
        </p:txBody>
      </p:sp>
      <p:sp>
        <p:nvSpPr>
          <p:cNvPr id="9" name="Oval 8"/>
          <p:cNvSpPr/>
          <p:nvPr/>
        </p:nvSpPr>
        <p:spPr>
          <a:xfrm>
            <a:off x="4468450" y="1621600"/>
            <a:ext cx="500000" cy="5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44684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I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4409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B2A4A"/>
                </a:solidFill>
                <a:latin typeface="Inter"/>
              </a:rPr>
              <a:t>Innovation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4909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4748B"/>
                </a:solidFill>
                <a:latin typeface="Inter"/>
              </a:rPr>
              <a:t>We embrace creative thinking and continuous improvement to stay ahead.</a:t>
            </a:r>
          </a:p>
        </p:txBody>
      </p:sp>
      <p:sp>
        <p:nvSpPr>
          <p:cNvPr id="13" name="Oval 12"/>
          <p:cNvSpPr/>
          <p:nvPr/>
        </p:nvSpPr>
        <p:spPr>
          <a:xfrm>
            <a:off x="7223550" y="1621600"/>
            <a:ext cx="500000" cy="5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2235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1960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B2A4A"/>
                </a:solidFill>
                <a:latin typeface="Inter"/>
              </a:rPr>
              <a:t>Excellence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2460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4748B"/>
                </a:solidFill>
                <a:latin typeface="Inter"/>
              </a:rPr>
              <a:t>We pursue the highest standards in quality and performance.</a:t>
            </a:r>
          </a:p>
        </p:txBody>
      </p:sp>
      <p:sp>
        <p:nvSpPr>
          <p:cNvPr id="17" name="Oval 16"/>
          <p:cNvSpPr/>
          <p:nvPr/>
        </p:nvSpPr>
        <p:spPr>
          <a:xfrm>
            <a:off x="9978650" y="1621600"/>
            <a:ext cx="500000" cy="5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99786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C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9511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B2A4A"/>
                </a:solidFill>
                <a:latin typeface="Inter"/>
              </a:rPr>
              <a:t>Collaboration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0011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4748B"/>
                </a:solidFill>
                <a:latin typeface="Inter"/>
              </a:rPr>
              <a:t>We achieve more together through trust, respect, and shared purpose.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Leadership Team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99032"/>
            <a:ext cx="2555100" cy="4200000"/>
          </a:xfrm>
          <a:prstGeom prst="roundRect">
            <a:avLst>
              <a:gd name="adj" fmla="val 190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2555100" cy="4200000"/>
          </a:xfrm>
          <a:prstGeom prst="roundRect">
            <a:avLst>
              <a:gd name="adj" fmla="val 190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663350" y="1671600"/>
            <a:ext cx="600000" cy="600000"/>
          </a:xfrm>
          <a:prstGeom prst="ellipse">
            <a:avLst/>
          </a:prstGeom>
          <a:solidFill>
            <a:srgbClr val="F1F5F9"/>
          </a:solidFill>
          <a:ln w="25400">
            <a:solidFill>
              <a:srgbClr val="C8A95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6633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4748B"/>
                </a:solidFill>
                <a:latin typeface="Inter"/>
              </a:rPr>
              <a:t>Photo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358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B2A4A"/>
                </a:solidFill>
                <a:latin typeface="Inter"/>
              </a:rPr>
              <a:t>Jane Smith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358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C8A951"/>
                </a:solidFill>
                <a:latin typeface="Inter"/>
              </a:rPr>
              <a:t>Chief Executive Officer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1324575" y="3171600"/>
            <a:ext cx="1277550" cy="0"/>
          </a:xfrm>
          <a:prstGeom prst="line">
            <a:avLst/>
          </a:prstGeom>
          <a:ln w="9525">
            <a:solidFill>
              <a:srgbClr val="F1F5F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658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4748B"/>
                </a:solidFill>
                <a:latin typeface="Inter"/>
              </a:rPr>
              <a:t>20+ years in executive leadership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3468332" y="1499032"/>
            <a:ext cx="2555100" cy="4200000"/>
          </a:xfrm>
          <a:prstGeom prst="roundRect">
            <a:avLst>
              <a:gd name="adj" fmla="val 190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3440900" y="1471600"/>
            <a:ext cx="2555100" cy="4200000"/>
          </a:xfrm>
          <a:prstGeom prst="roundRect">
            <a:avLst>
              <a:gd name="adj" fmla="val 190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4418450" y="1671600"/>
            <a:ext cx="600000" cy="600000"/>
          </a:xfrm>
          <a:prstGeom prst="ellipse">
            <a:avLst/>
          </a:prstGeom>
          <a:solidFill>
            <a:srgbClr val="F1F5F9"/>
          </a:solidFill>
          <a:ln w="25400">
            <a:solidFill>
              <a:srgbClr val="C8A95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44184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4748B"/>
                </a:solidFill>
                <a:latin typeface="Inter"/>
              </a:rPr>
              <a:t>Photo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4909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B2A4A"/>
                </a:solidFill>
                <a:latin typeface="Inter"/>
              </a:rPr>
              <a:t>John Davis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4909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C8A951"/>
                </a:solidFill>
                <a:latin typeface="Inter"/>
              </a:rPr>
              <a:t>Chief Financial Officer</a:t>
            </a:r>
          </a:p>
        </p:txBody>
      </p:sp>
      <p:cxnSp>
        <p:nvCxnSpPr>
          <p:cNvPr id="19" name="Connector 18"/>
          <p:cNvCxnSpPr/>
          <p:nvPr/>
        </p:nvCxnSpPr>
        <p:spPr>
          <a:xfrm>
            <a:off x="4079675" y="3171600"/>
            <a:ext cx="1277550" cy="0"/>
          </a:xfrm>
          <a:prstGeom prst="line">
            <a:avLst/>
          </a:prstGeom>
          <a:ln w="9525">
            <a:solidFill>
              <a:srgbClr val="F1F5F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35209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4748B"/>
                </a:solidFill>
                <a:latin typeface="Inter"/>
              </a:rPr>
              <a:t>Former VP at Fortune 100 firm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6223432" y="1499032"/>
            <a:ext cx="2555100" cy="4200000"/>
          </a:xfrm>
          <a:prstGeom prst="roundRect">
            <a:avLst>
              <a:gd name="adj" fmla="val 190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6196000" y="1471600"/>
            <a:ext cx="2555100" cy="4200000"/>
          </a:xfrm>
          <a:prstGeom prst="roundRect">
            <a:avLst>
              <a:gd name="adj" fmla="val 190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7173550" y="1671600"/>
            <a:ext cx="600000" cy="600000"/>
          </a:xfrm>
          <a:prstGeom prst="ellipse">
            <a:avLst/>
          </a:prstGeom>
          <a:solidFill>
            <a:srgbClr val="F1F5F9"/>
          </a:solidFill>
          <a:ln w="25400">
            <a:solidFill>
              <a:srgbClr val="C8A95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71735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4748B"/>
                </a:solidFill>
                <a:latin typeface="Inter"/>
              </a:rPr>
              <a:t>Photo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2460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B2A4A"/>
                </a:solidFill>
                <a:latin typeface="Inter"/>
              </a:rPr>
              <a:t>Sarah Chen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2460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C8A951"/>
                </a:solidFill>
                <a:latin typeface="Inter"/>
              </a:rPr>
              <a:t>Chief Technology Officer</a:t>
            </a:r>
          </a:p>
        </p:txBody>
      </p:sp>
      <p:cxnSp>
        <p:nvCxnSpPr>
          <p:cNvPr id="27" name="Connector 26"/>
          <p:cNvCxnSpPr/>
          <p:nvPr/>
        </p:nvCxnSpPr>
        <p:spPr>
          <a:xfrm>
            <a:off x="6834775" y="3171600"/>
            <a:ext cx="1277550" cy="0"/>
          </a:xfrm>
          <a:prstGeom prst="line">
            <a:avLst/>
          </a:prstGeom>
          <a:ln w="9525">
            <a:solidFill>
              <a:srgbClr val="F1F5F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62760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4748B"/>
                </a:solidFill>
                <a:latin typeface="Inter"/>
              </a:rPr>
              <a:t>Pioneer in AI/ML solutions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8978532" y="1499032"/>
            <a:ext cx="2555100" cy="4200000"/>
          </a:xfrm>
          <a:prstGeom prst="roundRect">
            <a:avLst>
              <a:gd name="adj" fmla="val 190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ounded Rectangle 29"/>
          <p:cNvSpPr/>
          <p:nvPr/>
        </p:nvSpPr>
        <p:spPr>
          <a:xfrm>
            <a:off x="8951100" y="1471600"/>
            <a:ext cx="2555100" cy="4200000"/>
          </a:xfrm>
          <a:prstGeom prst="roundRect">
            <a:avLst>
              <a:gd name="adj" fmla="val 190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9928650" y="1671600"/>
            <a:ext cx="600000" cy="600000"/>
          </a:xfrm>
          <a:prstGeom prst="ellipse">
            <a:avLst/>
          </a:prstGeom>
          <a:solidFill>
            <a:srgbClr val="F1F5F9"/>
          </a:solidFill>
          <a:ln w="25400">
            <a:solidFill>
              <a:srgbClr val="C8A95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99286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4748B"/>
                </a:solidFill>
                <a:latin typeface="Inter"/>
              </a:rPr>
              <a:t>Photo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90011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B2A4A"/>
                </a:solidFill>
                <a:latin typeface="Inter"/>
              </a:rPr>
              <a:t>Michael Brown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90011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C8A951"/>
                </a:solidFill>
                <a:latin typeface="Inter"/>
              </a:rPr>
              <a:t>Chief Operating Officer</a:t>
            </a:r>
          </a:p>
        </p:txBody>
      </p:sp>
      <p:cxnSp>
        <p:nvCxnSpPr>
          <p:cNvPr id="35" name="Connector 34"/>
          <p:cNvCxnSpPr/>
          <p:nvPr/>
        </p:nvCxnSpPr>
        <p:spPr>
          <a:xfrm>
            <a:off x="9589875" y="3171600"/>
            <a:ext cx="1277550" cy="0"/>
          </a:xfrm>
          <a:prstGeom prst="line">
            <a:avLst/>
          </a:prstGeom>
          <a:ln w="9525">
            <a:solidFill>
              <a:srgbClr val="F1F5F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90311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4748B"/>
                </a:solidFill>
                <a:latin typeface="Inter"/>
              </a:rPr>
              <a:t>Operations excellence expert</a:t>
            </a:r>
          </a:p>
        </p:txBody>
      </p:sp>
      <p:sp>
        <p:nvSpPr>
          <p:cNvPr id="37" name="Rectangle 3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Key Facts &amp; Figures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99032"/>
            <a:ext cx="3473466" cy="2136000"/>
          </a:xfrm>
          <a:prstGeom prst="roundRect">
            <a:avLst>
              <a:gd name="adj" fmla="val 23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3473466" cy="2136000"/>
          </a:xfrm>
          <a:prstGeom prst="roundRect">
            <a:avLst>
              <a:gd name="adj" fmla="val 23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471600"/>
            <a:ext cx="3473466" cy="50800"/>
          </a:xfrm>
          <a:prstGeom prst="rect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785800" y="1771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B2A4A"/>
                </a:solidFill>
                <a:latin typeface="Inter"/>
              </a:rPr>
              <a:t>$850M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85800" y="2471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4748B"/>
                </a:solidFill>
                <a:latin typeface="Inter"/>
              </a:rPr>
              <a:t>Annual Revenue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4386698" y="1499032"/>
            <a:ext cx="3473466" cy="2136000"/>
          </a:xfrm>
          <a:prstGeom prst="roundRect">
            <a:avLst>
              <a:gd name="adj" fmla="val 23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4359266" y="1471600"/>
            <a:ext cx="3473466" cy="2136000"/>
          </a:xfrm>
          <a:prstGeom prst="roundRect">
            <a:avLst>
              <a:gd name="adj" fmla="val 23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4359266" y="1471600"/>
            <a:ext cx="3473466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4459266" y="1771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B2A4A"/>
                </a:solidFill>
                <a:latin typeface="Inter"/>
              </a:rPr>
              <a:t>2,500+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459266" y="2471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4748B"/>
                </a:solidFill>
                <a:latin typeface="Inter"/>
              </a:rPr>
              <a:t>Team Members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8060164" y="1499032"/>
            <a:ext cx="3473466" cy="2136000"/>
          </a:xfrm>
          <a:prstGeom prst="roundRect">
            <a:avLst>
              <a:gd name="adj" fmla="val 23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ounded Rectangle 15"/>
          <p:cNvSpPr/>
          <p:nvPr/>
        </p:nvSpPr>
        <p:spPr>
          <a:xfrm>
            <a:off x="8032732" y="1471600"/>
            <a:ext cx="3473466" cy="2136000"/>
          </a:xfrm>
          <a:prstGeom prst="roundRect">
            <a:avLst>
              <a:gd name="adj" fmla="val 23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ectangle 16"/>
          <p:cNvSpPr/>
          <p:nvPr/>
        </p:nvSpPr>
        <p:spPr>
          <a:xfrm>
            <a:off x="8032732" y="1471600"/>
            <a:ext cx="3473466" cy="508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8132732" y="1771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B2A4A"/>
                </a:solidFill>
                <a:latin typeface="Inter"/>
              </a:rPr>
              <a:t>98%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132732" y="2471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4748B"/>
                </a:solidFill>
                <a:latin typeface="Inter"/>
              </a:rPr>
              <a:t>Client Retention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713232" y="3835032"/>
            <a:ext cx="3473466" cy="2136000"/>
          </a:xfrm>
          <a:prstGeom prst="roundRect">
            <a:avLst>
              <a:gd name="adj" fmla="val 23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685800" y="3807600"/>
            <a:ext cx="3473466" cy="2136000"/>
          </a:xfrm>
          <a:prstGeom prst="roundRect">
            <a:avLst>
              <a:gd name="adj" fmla="val 23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685800" y="3807600"/>
            <a:ext cx="3473466" cy="5080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785800" y="4107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B2A4A"/>
                </a:solidFill>
                <a:latin typeface="Inter"/>
              </a:rPr>
              <a:t>12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85800" y="4807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4748B"/>
                </a:solidFill>
                <a:latin typeface="Inter"/>
              </a:rPr>
              <a:t>Global Offices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4386698" y="3835032"/>
            <a:ext cx="3473466" cy="2136000"/>
          </a:xfrm>
          <a:prstGeom prst="roundRect">
            <a:avLst>
              <a:gd name="adj" fmla="val 23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ounded Rectangle 25"/>
          <p:cNvSpPr/>
          <p:nvPr/>
        </p:nvSpPr>
        <p:spPr>
          <a:xfrm>
            <a:off x="4359266" y="3807600"/>
            <a:ext cx="3473466" cy="2136000"/>
          </a:xfrm>
          <a:prstGeom prst="roundRect">
            <a:avLst>
              <a:gd name="adj" fmla="val 23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ectangle 26"/>
          <p:cNvSpPr/>
          <p:nvPr/>
        </p:nvSpPr>
        <p:spPr>
          <a:xfrm>
            <a:off x="4359266" y="3807600"/>
            <a:ext cx="3473466" cy="5080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4459266" y="4107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B2A4A"/>
                </a:solidFill>
                <a:latin typeface="Inter"/>
              </a:rPr>
              <a:t>150+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4459266" y="4807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4748B"/>
                </a:solidFill>
                <a:latin typeface="Inter"/>
              </a:rPr>
              <a:t>Enterprise Clients</a:t>
            </a:r>
          </a:p>
        </p:txBody>
      </p:sp>
      <p:sp>
        <p:nvSpPr>
          <p:cNvPr id="30" name="Rounded Rectangle 29"/>
          <p:cNvSpPr/>
          <p:nvPr/>
        </p:nvSpPr>
        <p:spPr>
          <a:xfrm>
            <a:off x="8060164" y="3835032"/>
            <a:ext cx="3473466" cy="2136000"/>
          </a:xfrm>
          <a:prstGeom prst="roundRect">
            <a:avLst>
              <a:gd name="adj" fmla="val 23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ounded Rectangle 30"/>
          <p:cNvSpPr/>
          <p:nvPr/>
        </p:nvSpPr>
        <p:spPr>
          <a:xfrm>
            <a:off x="8032732" y="3807600"/>
            <a:ext cx="3473466" cy="2136000"/>
          </a:xfrm>
          <a:prstGeom prst="roundRect">
            <a:avLst>
              <a:gd name="adj" fmla="val 23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Rectangle 31"/>
          <p:cNvSpPr/>
          <p:nvPr/>
        </p:nvSpPr>
        <p:spPr>
          <a:xfrm>
            <a:off x="8032732" y="3807600"/>
            <a:ext cx="3473466" cy="50800"/>
          </a:xfrm>
          <a:prstGeom prst="rect">
            <a:avLst/>
          </a:prstGeom>
          <a:solidFill>
            <a:srgbClr val="14B8A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TextBox 32"/>
          <p:cNvSpPr txBox="1"/>
          <p:nvPr/>
        </p:nvSpPr>
        <p:spPr>
          <a:xfrm>
            <a:off x="8132732" y="4107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B2A4A"/>
                </a:solidFill>
                <a:latin typeface="Inter"/>
              </a:rPr>
              <a:t>4.8/5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8132732" y="4807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4748B"/>
                </a:solidFill>
                <a:latin typeface="Inter"/>
              </a:rPr>
              <a:t>Customer Rating</a:t>
            </a:r>
          </a:p>
        </p:txBody>
      </p:sp>
      <p:sp>
        <p:nvSpPr>
          <p:cNvPr id="35" name="Rectangle 3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B2A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692000" y="500000"/>
            <a:ext cx="4000000" cy="3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8000" b="1" i="0">
                <a:solidFill>
                  <a:srgbClr val="182542"/>
                </a:solidFill>
                <a:latin typeface="Inter"/>
              </a:rPr>
              <a:t>02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3029000"/>
            <a:ext cx="2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85800" y="3179000"/>
            <a:ext cx="3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C8A951"/>
                </a:solidFill>
                <a:latin typeface="Inter"/>
              </a:rPr>
              <a:t>Section 02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3529000"/>
            <a:ext cx="80000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000" b="1" i="0">
                <a:solidFill>
                  <a:srgbClr val="FFFFFF"/>
                </a:solidFill>
                <a:latin typeface="Inter"/>
              </a:rPr>
              <a:t>Strategy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4329000"/>
            <a:ext cx="8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0" i="0">
                <a:solidFill>
                  <a:srgbClr val="A3A9B6"/>
                </a:solidFill>
                <a:latin typeface="Inter"/>
              </a:rPr>
              <a:t>Our path to sustainable growth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521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D94A4"/>
                </a:solidFill>
                <a:latin typeface="Inter"/>
              </a:rPr>
              <a:t>[Company Name]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D94A4"/>
                </a:solidFill>
                <a:latin typeface="Inter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Executive Summary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85800" y="1471600"/>
            <a:ext cx="6275832" cy="45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C8A951"/>
              </a:buClr>
            </a:pPr>
            <a:r>
              <a:rPr sz="1400">
                <a:solidFill>
                  <a:srgbClr val="1B2A4A"/>
                </a:solidFill>
                <a:latin typeface="Inter"/>
              </a:rPr>
              <a:t>Revenue grew 23% year-over-year, driven by new enterprise accounts and expanded service offerings across all major markets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C8A951"/>
              </a:buClr>
            </a:pPr>
            <a:r>
              <a:rPr sz="1400">
                <a:solidFill>
                  <a:srgbClr val="1B2A4A"/>
                </a:solidFill>
                <a:latin typeface="Inter"/>
              </a:rPr>
              <a:t>Successfully launched three new product lines, contributing $120M in incremental revenue during the first two quarters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C8A951"/>
              </a:buClr>
            </a:pPr>
            <a:r>
              <a:rPr sz="1400">
                <a:solidFill>
                  <a:srgbClr val="1B2A4A"/>
                </a:solidFill>
                <a:latin typeface="Inter"/>
              </a:rPr>
              <a:t>Customer retention rate improved to 98%, reflecting our commitment to excellence and client-centric approach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C8A951"/>
              </a:buClr>
            </a:pPr>
            <a:r>
              <a:rPr sz="1400">
                <a:solidFill>
                  <a:srgbClr val="1B2A4A"/>
                </a:solidFill>
                <a:latin typeface="Inter"/>
              </a:rPr>
              <a:t>Operational efficiency gains reduced costs by 15%, enabling reinvestment in R&amp;D and talent acquisition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C8A951"/>
              </a:buClr>
            </a:pPr>
            <a:r>
              <a:rPr sz="1400">
                <a:solidFill>
                  <a:srgbClr val="1B2A4A"/>
                </a:solidFill>
                <a:latin typeface="Inter"/>
              </a:rPr>
              <a:t>Strategic partnerships with two Fortune 100 companies opened new distribution channels globally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7261632" y="1471600"/>
            <a:ext cx="4244568" cy="4500000"/>
          </a:xfrm>
          <a:prstGeom prst="roundRect">
            <a:avLst>
              <a:gd name="adj" fmla="val 1777"/>
            </a:avLst>
          </a:prstGeom>
          <a:solidFill>
            <a:srgbClr val="1B2A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411632" y="1671600"/>
            <a:ext cx="394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C8A951"/>
                </a:solidFill>
                <a:latin typeface="Inter"/>
              </a:rPr>
              <a:t>$850M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411632" y="2171600"/>
            <a:ext cx="394456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A3A9B6"/>
                </a:solidFill>
                <a:latin typeface="Inter"/>
              </a:rPr>
              <a:t>Revenue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7461632" y="2921600"/>
            <a:ext cx="3844568" cy="0"/>
          </a:xfrm>
          <a:prstGeom prst="line">
            <a:avLst/>
          </a:prstGeom>
          <a:ln w="6350">
            <a:solidFill>
              <a:srgbClr val="5F69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411632" y="3171600"/>
            <a:ext cx="394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C8A951"/>
                </a:solidFill>
                <a:latin typeface="Inter"/>
              </a:rPr>
              <a:t>+23%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411632" y="3671600"/>
            <a:ext cx="394456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A3A9B6"/>
                </a:solidFill>
                <a:latin typeface="Inter"/>
              </a:rPr>
              <a:t>YoY Growth</a:t>
            </a:r>
          </a:p>
        </p:txBody>
      </p:sp>
      <p:cxnSp>
        <p:nvCxnSpPr>
          <p:cNvPr id="12" name="Connector 11"/>
          <p:cNvCxnSpPr/>
          <p:nvPr/>
        </p:nvCxnSpPr>
        <p:spPr>
          <a:xfrm>
            <a:off x="7461632" y="4421600"/>
            <a:ext cx="3844568" cy="0"/>
          </a:xfrm>
          <a:prstGeom prst="line">
            <a:avLst/>
          </a:prstGeom>
          <a:ln w="6350">
            <a:solidFill>
              <a:srgbClr val="5F69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411632" y="4671600"/>
            <a:ext cx="394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C8A951"/>
                </a:solidFill>
                <a:latin typeface="Inter"/>
              </a:rPr>
              <a:t>98%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411632" y="5171600"/>
            <a:ext cx="394456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A3A9B6"/>
                </a:solidFill>
                <a:latin typeface="Inter"/>
              </a:rPr>
              <a:t>Retention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